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65" r:id="rId2"/>
    <p:sldId id="277" r:id="rId3"/>
    <p:sldId id="284" r:id="rId4"/>
    <p:sldId id="264" r:id="rId5"/>
    <p:sldId id="262" r:id="rId6"/>
    <p:sldId id="266" r:id="rId7"/>
    <p:sldId id="269" r:id="rId8"/>
    <p:sldId id="298" r:id="rId9"/>
    <p:sldId id="268" r:id="rId10"/>
    <p:sldId id="260" r:id="rId11"/>
    <p:sldId id="286" r:id="rId12"/>
    <p:sldId id="287" r:id="rId13"/>
    <p:sldId id="271" r:id="rId14"/>
    <p:sldId id="274" r:id="rId15"/>
    <p:sldId id="278" r:id="rId16"/>
    <p:sldId id="303" r:id="rId17"/>
    <p:sldId id="302" r:id="rId18"/>
    <p:sldId id="291" r:id="rId19"/>
    <p:sldId id="296" r:id="rId20"/>
    <p:sldId id="292" r:id="rId21"/>
    <p:sldId id="293" r:id="rId22"/>
    <p:sldId id="294" r:id="rId23"/>
    <p:sldId id="297" r:id="rId24"/>
    <p:sldId id="290" r:id="rId25"/>
    <p:sldId id="279" r:id="rId26"/>
    <p:sldId id="288" r:id="rId27"/>
    <p:sldId id="289" r:id="rId28"/>
    <p:sldId id="272" r:id="rId29"/>
    <p:sldId id="280" r:id="rId30"/>
    <p:sldId id="275" r:id="rId31"/>
    <p:sldId id="299" r:id="rId32"/>
    <p:sldId id="273" r:id="rId33"/>
    <p:sldId id="270" r:id="rId34"/>
    <p:sldId id="282" r:id="rId35"/>
    <p:sldId id="283" r:id="rId36"/>
    <p:sldId id="300" r:id="rId37"/>
    <p:sldId id="301" r:id="rId38"/>
    <p:sldId id="285" r:id="rId39"/>
    <p:sldId id="276" r:id="rId40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39"/>
    <a:srgbClr val="376091"/>
    <a:srgbClr val="CDDFF5"/>
    <a:srgbClr val="595959"/>
    <a:srgbClr val="FFFFFF"/>
    <a:srgbClr val="95B3D7"/>
    <a:srgbClr val="F1F2F3"/>
    <a:srgbClr val="FBFEFF"/>
    <a:srgbClr val="F0F2F2"/>
    <a:srgbClr val="DF56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634" y="-1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3120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8ADEDC-AABC-4EA3-85D2-B89CB8409CAD}" type="datetimeFigureOut">
              <a:rPr lang="ko-KR" altLang="en-US" smtClean="0"/>
              <a:t>2019-08-10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965A15-E96A-4EAD-98AA-8EB72ADEFA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432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글꼴</a:t>
            </a:r>
            <a:r>
              <a:rPr lang="en-US" altLang="ko-KR" baseline="0" dirty="0" smtClean="0"/>
              <a:t> : </a:t>
            </a:r>
            <a:r>
              <a:rPr lang="ko-KR" altLang="en-US" baseline="0" dirty="0" err="1" smtClean="0"/>
              <a:t>나눔스퀘어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65A15-E96A-4EAD-98AA-8EB72ADEFA7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4319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65A15-E96A-4EAD-98AA-8EB72ADEFA7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249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65A15-E96A-4EAD-98AA-8EB72ADEFA7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337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65A15-E96A-4EAD-98AA-8EB72ADEFA7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86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65A15-E96A-4EAD-98AA-8EB72ADEFA7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707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65A15-E96A-4EAD-98AA-8EB72ADEFA7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425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65A15-E96A-4EAD-98AA-8EB72ADEFA7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8272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65A15-E96A-4EAD-98AA-8EB72ADEFA7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2862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65A15-E96A-4EAD-98AA-8EB72ADEFA7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9672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65A15-E96A-4EAD-98AA-8EB72ADEFA7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856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65A15-E96A-4EAD-98AA-8EB72ADEFA7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284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65A15-E96A-4EAD-98AA-8EB72ADEFA7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8585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65A15-E96A-4EAD-98AA-8EB72ADEFA7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9741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65A15-E96A-4EAD-98AA-8EB72ADEFA7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56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65A15-E96A-4EAD-98AA-8EB72ADEFA7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0241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65A15-E96A-4EAD-98AA-8EB72ADEFA7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0859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65A15-E96A-4EAD-98AA-8EB72ADEFA7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7174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65A15-E96A-4EAD-98AA-8EB72ADEFA7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3162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65A15-E96A-4EAD-98AA-8EB72ADEFA7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579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65A15-E96A-4EAD-98AA-8EB72ADEFA7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8093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65A15-E96A-4EAD-98AA-8EB72ADEFA7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5643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65A15-E96A-4EAD-98AA-8EB72ADEFA7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867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65A15-E96A-4EAD-98AA-8EB72ADEFA7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3560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65A15-E96A-4EAD-98AA-8EB72ADEFA7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304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65A15-E96A-4EAD-98AA-8EB72ADEFA7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326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65A15-E96A-4EAD-98AA-8EB72ADEFA7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045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65A15-E96A-4EAD-98AA-8EB72ADEFA7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52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65A15-E96A-4EAD-98AA-8EB72ADEFA7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198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65A15-E96A-4EAD-98AA-8EB72ADEFA7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089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65A15-E96A-4EAD-98AA-8EB72ADEFA7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052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0024B-84F9-471B-8AFE-19970B8DAB7C}" type="datetimeFigureOut">
              <a:rPr lang="ko-KR" altLang="en-US" smtClean="0"/>
              <a:t>2019-08-10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51294-6C5E-4FAB-8EE8-F87FC27B37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20403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2166" y="156754"/>
            <a:ext cx="1738536" cy="365496"/>
          </a:xfrm>
        </p:spPr>
        <p:txBody>
          <a:bodyPr>
            <a:noAutofit/>
          </a:bodyPr>
          <a:lstStyle>
            <a:lvl1pPr algn="l">
              <a:defRPr sz="1800" spc="-100" baseline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 ExtraBold" pitchFamily="50" charset="-127"/>
                <a:ea typeface="나눔스퀘어 ExtraBold" pitchFamily="50" charset="-127"/>
              </a:defRPr>
            </a:lvl1pPr>
          </a:lstStyle>
          <a:p>
            <a:r>
              <a:rPr lang="ko-KR" altLang="en-US" dirty="0" smtClean="0"/>
              <a:t>소제목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0024B-84F9-471B-8AFE-19970B8DAB7C}" type="datetimeFigureOut">
              <a:rPr lang="ko-KR" altLang="en-US" smtClean="0"/>
              <a:t>2019-08-10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51294-6C5E-4FAB-8EE8-F87FC27B372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-38417" y="162322"/>
            <a:ext cx="108012" cy="327309"/>
          </a:xfrm>
          <a:prstGeom prst="rect">
            <a:avLst/>
          </a:prstGeom>
          <a:solidFill>
            <a:srgbClr val="376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107504" y="522428"/>
            <a:ext cx="3168352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4499992" y="0"/>
            <a:ext cx="43204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300" spc="200" dirty="0" smtClean="0">
                <a:solidFill>
                  <a:srgbClr val="376091"/>
                </a:solidFill>
                <a:latin typeface="나눔스퀘어라운드 Bold" pitchFamily="50" charset="-127"/>
                <a:ea typeface="나눔스퀘어라운드 Bold" pitchFamily="50" charset="-127"/>
              </a:rPr>
              <a:t>BIG LEADER MSG</a:t>
            </a:r>
            <a:r>
              <a:rPr lang="en-US" altLang="ko-KR" sz="1300" spc="200" baseline="0" dirty="0" smtClean="0">
                <a:solidFill>
                  <a:srgbClr val="376091"/>
                </a:solidFill>
                <a:latin typeface="나눔스퀘어라운드 Bold" pitchFamily="50" charset="-127"/>
                <a:ea typeface="나눔스퀘어라운드 Bold" pitchFamily="50" charset="-127"/>
              </a:rPr>
              <a:t> PROJECT - PILOT</a:t>
            </a:r>
            <a:endParaRPr lang="ko-KR" altLang="en-US" sz="1300" spc="200" dirty="0">
              <a:solidFill>
                <a:srgbClr val="37609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034458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소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1000"/>
                    </a14:imgEffect>
                    <a14:imgEffect>
                      <a14:brightnessContrast bright="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406" y="-740618"/>
            <a:ext cx="4449415" cy="4449415"/>
          </a:xfrm>
          <a:prstGeom prst="rect">
            <a:avLst/>
          </a:prstGeom>
          <a:effectLst/>
        </p:spPr>
      </p:pic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0024B-84F9-471B-8AFE-19970B8DAB7C}" type="datetimeFigureOut">
              <a:rPr lang="ko-KR" altLang="en-US" smtClean="0"/>
              <a:t>2019-08-10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51294-6C5E-4FAB-8EE8-F87FC27B372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9" name="제목 1"/>
          <p:cNvSpPr>
            <a:spLocks noGrp="1"/>
          </p:cNvSpPr>
          <p:nvPr>
            <p:ph type="title" hasCustomPrompt="1"/>
          </p:nvPr>
        </p:nvSpPr>
        <p:spPr>
          <a:xfrm>
            <a:off x="2130655" y="2143125"/>
            <a:ext cx="4882690" cy="788665"/>
          </a:xfrm>
          <a:prstGeom prst="roundRect">
            <a:avLst/>
          </a:prstGeom>
          <a:noFill/>
          <a:ln cap="rnd">
            <a:noFill/>
          </a:ln>
        </p:spPr>
        <p:txBody>
          <a:bodyPr>
            <a:normAutofit/>
          </a:bodyPr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sz="3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소제목</a:t>
            </a:r>
            <a:endParaRPr lang="ko-KR" altLang="en-US" sz="360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20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2988568" y="1635646"/>
            <a:ext cx="719336" cy="576064"/>
          </a:xfrm>
          <a:prstGeom prst="roundRect">
            <a:avLst/>
          </a:prstGeom>
          <a:solidFill>
            <a:srgbClr val="376091"/>
          </a:solidFill>
        </p:spPr>
        <p:txBody>
          <a:bodyPr anchor="ctr">
            <a:noAutofit/>
          </a:bodyPr>
          <a:lstStyle>
            <a:lvl1pPr marL="0" indent="0">
              <a:buNone/>
              <a:defRPr/>
            </a:lvl1pPr>
          </a:lstStyle>
          <a:p>
            <a:pPr algn="ctr"/>
            <a:r>
              <a:rPr lang="en-US" altLang="ko-KR" sz="3000" dirty="0" smtClean="0">
                <a:solidFill>
                  <a:schemeClr val="tx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01</a:t>
            </a:r>
            <a:endParaRPr lang="ko-KR" altLang="en-US" sz="3000" dirty="0">
              <a:solidFill>
                <a:schemeClr val="tx1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4499992" y="0"/>
            <a:ext cx="43204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300" spc="200" dirty="0" smtClean="0">
                <a:solidFill>
                  <a:srgbClr val="376091"/>
                </a:solidFill>
                <a:latin typeface="나눔스퀘어라운드 Bold" pitchFamily="50" charset="-127"/>
                <a:ea typeface="나눔스퀘어라운드 Bold" pitchFamily="50" charset="-127"/>
              </a:rPr>
              <a:t>BIG LEADER MSG</a:t>
            </a:r>
            <a:r>
              <a:rPr lang="en-US" altLang="ko-KR" sz="1300" spc="200" baseline="0" dirty="0" smtClean="0">
                <a:solidFill>
                  <a:srgbClr val="376091"/>
                </a:solidFill>
                <a:latin typeface="나눔스퀘어라운드 Bold" pitchFamily="50" charset="-127"/>
                <a:ea typeface="나눔스퀘어라운드 Bold" pitchFamily="50" charset="-127"/>
              </a:rPr>
              <a:t> PROJECT - PILOT</a:t>
            </a:r>
            <a:endParaRPr lang="ko-KR" altLang="en-US" sz="1300" spc="200" dirty="0">
              <a:solidFill>
                <a:srgbClr val="37609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338703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1000"/>
                    </a14:imgEffect>
                    <a14:imgEffect>
                      <a14:brightnessContrast bright="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406" y="-740618"/>
            <a:ext cx="4449415" cy="4449415"/>
          </a:xfrm>
          <a:prstGeom prst="rect">
            <a:avLst/>
          </a:prstGeom>
          <a:effectLst/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36512" y="2139702"/>
            <a:ext cx="9217024" cy="814488"/>
          </a:xfrm>
          <a:noFill/>
        </p:spPr>
        <p:txBody>
          <a:bodyPr>
            <a:normAutofit/>
          </a:bodyPr>
          <a:lstStyle>
            <a:lvl1pPr>
              <a:defRPr sz="4200">
                <a:solidFill>
                  <a:srgbClr val="376091"/>
                </a:solidFill>
                <a:latin typeface="나눔스퀘어 ExtraBold" pitchFamily="50" charset="-127"/>
                <a:ea typeface="나눔스퀘어 ExtraBold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1401316"/>
            <a:ext cx="6400800" cy="594370"/>
          </a:xfrm>
          <a:ln>
            <a:noFill/>
          </a:ln>
        </p:spPr>
        <p:txBody>
          <a:bodyPr anchor="b">
            <a:normAutofit/>
          </a:bodyPr>
          <a:lstStyle>
            <a:lvl1pPr marL="0" indent="0" algn="ctr">
              <a:buNone/>
              <a:defRPr sz="2400">
                <a:solidFill>
                  <a:srgbClr val="6893C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라운드 Bold" pitchFamily="50" charset="-127"/>
                <a:ea typeface="나눔스퀘어라운드 Bold" pitchFamily="50" charset="-127"/>
              </a:defRPr>
            </a:lvl1pPr>
          </a:lstStyle>
          <a:p>
            <a:fld id="{3C50024B-84F9-471B-8AFE-19970B8DAB7C}" type="datetimeFigureOut">
              <a:rPr lang="ko-KR" altLang="en-US" smtClean="0"/>
              <a:pPr/>
              <a:t>2019-08-10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라운드 Bold" pitchFamily="50" charset="-127"/>
                <a:ea typeface="나눔스퀘어라운드 Bold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라운드 Bold" pitchFamily="50" charset="-127"/>
                <a:ea typeface="나눔스퀘어라운드 Bold" pitchFamily="50" charset="-127"/>
              </a:defRPr>
            </a:lvl1pPr>
          </a:lstStyle>
          <a:p>
            <a:fld id="{FFC51294-6C5E-4FAB-8EE8-F87FC27B372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1888066" y="2067694"/>
            <a:ext cx="5367869" cy="0"/>
          </a:xfrm>
          <a:prstGeom prst="line">
            <a:avLst/>
          </a:prstGeom>
          <a:ln w="19050">
            <a:solidFill>
              <a:srgbClr val="6893C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내용 개체 틀 16"/>
          <p:cNvSpPr>
            <a:spLocks noGrp="1"/>
          </p:cNvSpPr>
          <p:nvPr>
            <p:ph sz="quarter" idx="13" hasCustomPrompt="1"/>
          </p:nvPr>
        </p:nvSpPr>
        <p:spPr>
          <a:xfrm>
            <a:off x="3132138" y="4584365"/>
            <a:ext cx="2879725" cy="435657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</a:defRPr>
            </a:lvl1pPr>
          </a:lstStyle>
          <a:p>
            <a:pPr lvl="0"/>
            <a:r>
              <a:rPr lang="ko-KR" altLang="en-US" dirty="0" smtClean="0">
                <a:latin typeface="나눔스퀘어라운드 ExtraBold" pitchFamily="50" charset="-127"/>
                <a:ea typeface="나눔스퀘어라운드 ExtraBold" pitchFamily="50" charset="-127"/>
              </a:rPr>
              <a:t>경남대 </a:t>
            </a:r>
            <a:r>
              <a:rPr lang="ko-KR" altLang="en-US" dirty="0" err="1" smtClean="0">
                <a:latin typeface="나눔스퀘어라운드 ExtraBold" pitchFamily="50" charset="-127"/>
                <a:ea typeface="나눔스퀘어라운드 ExtraBold" pitchFamily="50" charset="-127"/>
              </a:rPr>
              <a:t>빅리더</a:t>
            </a:r>
            <a:endParaRPr lang="ko-KR" altLang="en-US" dirty="0"/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1907704" y="3016860"/>
            <a:ext cx="5367869" cy="0"/>
          </a:xfrm>
          <a:prstGeom prst="line">
            <a:avLst/>
          </a:prstGeom>
          <a:ln w="19050">
            <a:solidFill>
              <a:srgbClr val="6893C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>
          <a:xfrm>
            <a:off x="899592" y="123478"/>
            <a:ext cx="1205346" cy="31821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" y="50636"/>
            <a:ext cx="608971" cy="72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9006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bg>
      <p:bgPr>
        <a:solidFill>
          <a:srgbClr val="FBFEFF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1000"/>
                    </a14:imgEffect>
                    <a14:imgEffect>
                      <a14:brightnessContrast bright="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406" y="-740618"/>
            <a:ext cx="4449415" cy="4449415"/>
          </a:xfrm>
          <a:prstGeom prst="rect">
            <a:avLst/>
          </a:prstGeom>
          <a:effectLst/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331640" y="1066428"/>
            <a:ext cx="2664296" cy="857250"/>
          </a:xfrm>
        </p:spPr>
        <p:txBody>
          <a:bodyPr>
            <a:noAutofit/>
          </a:bodyPr>
          <a:lstStyle>
            <a:lvl1pPr algn="r">
              <a:defRPr sz="28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067944" y="1631156"/>
            <a:ext cx="3393703" cy="2963466"/>
          </a:xfrm>
        </p:spPr>
        <p:txBody>
          <a:bodyPr>
            <a:normAutofit/>
          </a:bodyPr>
          <a:lstStyle>
            <a:lvl1pPr marL="342900" indent="-342900" algn="l">
              <a:buClr>
                <a:srgbClr val="376091"/>
              </a:buClr>
              <a:buFont typeface="Wingdings" pitchFamily="2" charset="2"/>
              <a:buChar char="l"/>
              <a:defRPr sz="20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algn="l">
              <a:defRPr sz="18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  <a:lvl3pPr algn="l">
              <a:defRPr sz="1600">
                <a:solidFill>
                  <a:schemeClr val="bg1">
                    <a:lumMod val="75000"/>
                    <a:lumOff val="25000"/>
                  </a:schemeClr>
                </a:solidFill>
              </a:defRPr>
            </a:lvl3pPr>
            <a:lvl4pPr algn="l">
              <a:defRPr sz="1400">
                <a:solidFill>
                  <a:schemeClr val="bg1">
                    <a:lumMod val="75000"/>
                    <a:lumOff val="25000"/>
                  </a:schemeClr>
                </a:solidFill>
              </a:defRPr>
            </a:lvl4pPr>
            <a:lvl5pPr algn="l">
              <a:defRPr sz="1400">
                <a:solidFill>
                  <a:schemeClr val="bg1">
                    <a:lumMod val="75000"/>
                    <a:lumOff val="2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0024B-84F9-471B-8AFE-19970B8DAB7C}" type="datetimeFigureOut">
              <a:rPr lang="ko-KR" altLang="en-US" smtClean="0"/>
              <a:t>2019-08-10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51294-6C5E-4FAB-8EE8-F87FC27B372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4499992" y="0"/>
            <a:ext cx="43204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300" spc="200" dirty="0" smtClean="0">
                <a:solidFill>
                  <a:srgbClr val="376091"/>
                </a:solidFill>
                <a:latin typeface="나눔스퀘어라운드 Bold" pitchFamily="50" charset="-127"/>
                <a:ea typeface="나눔스퀘어라운드 Bold" pitchFamily="50" charset="-127"/>
              </a:rPr>
              <a:t>BIG LEADER MSG</a:t>
            </a:r>
            <a:r>
              <a:rPr lang="en-US" altLang="ko-KR" sz="1300" spc="200" baseline="0" dirty="0" smtClean="0">
                <a:solidFill>
                  <a:srgbClr val="376091"/>
                </a:solidFill>
                <a:latin typeface="나눔스퀘어라운드 Bold" pitchFamily="50" charset="-127"/>
                <a:ea typeface="나눔스퀘어라운드 Bold" pitchFamily="50" charset="-127"/>
              </a:rPr>
              <a:t> PROJECT - PILOT</a:t>
            </a:r>
            <a:endParaRPr lang="ko-KR" altLang="en-US" sz="1300" spc="200" dirty="0">
              <a:solidFill>
                <a:srgbClr val="37609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984637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0024B-84F9-471B-8AFE-19970B8DAB7C}" type="datetimeFigureOut">
              <a:rPr lang="ko-KR" altLang="en-US" smtClean="0"/>
              <a:t>2019-08-10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51294-6C5E-4FAB-8EE8-F87FC27B37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60268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EFF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fld id="{3C50024B-84F9-471B-8AFE-19970B8DAB7C}" type="datetimeFigureOut">
              <a:rPr lang="ko-KR" altLang="en-US" smtClean="0"/>
              <a:pPr/>
              <a:t>2019-08-10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fld id="{FFC51294-6C5E-4FAB-8EE8-F87FC27B372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" name="직사각형 9"/>
          <p:cNvSpPr/>
          <p:nvPr userDrawn="1"/>
        </p:nvSpPr>
        <p:spPr>
          <a:xfrm rot="2700000">
            <a:off x="8904852" y="4204043"/>
            <a:ext cx="94485" cy="1296144"/>
          </a:xfrm>
          <a:prstGeom prst="rect">
            <a:avLst/>
          </a:prstGeom>
          <a:solidFill>
            <a:srgbClr val="376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 rot="2700000">
            <a:off x="9035481" y="4312901"/>
            <a:ext cx="94485" cy="1296144"/>
          </a:xfrm>
          <a:prstGeom prst="rect">
            <a:avLst/>
          </a:prstGeom>
          <a:solidFill>
            <a:srgbClr val="376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3739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4" r:id="rId1"/>
    <p:sldLayoutId id="2147483650" r:id="rId2"/>
    <p:sldLayoutId id="2147483652" r:id="rId3"/>
    <p:sldLayoutId id="2147483649" r:id="rId4"/>
    <p:sldLayoutId id="2147483653" r:id="rId5"/>
    <p:sldLayoutId id="2147483655" r:id="rId6"/>
  </p:sldLayoutIdLst>
  <p:transition spd="slow">
    <p:wipe dir="r"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bg1">
              <a:lumMod val="85000"/>
              <a:lumOff val="15000"/>
            </a:schemeClr>
          </a:solidFill>
          <a:latin typeface="나눔스퀘어라운드 Bold" pitchFamily="50" charset="-127"/>
          <a:ea typeface="나눔스퀘어라운드 Bold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>
              <a:lumMod val="85000"/>
              <a:lumOff val="15000"/>
            </a:schemeClr>
          </a:solidFill>
          <a:latin typeface="나눔스퀘어라운드 Bold" pitchFamily="50" charset="-127"/>
          <a:ea typeface="나눔스퀘어라운드 Bold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>
              <a:lumMod val="85000"/>
              <a:lumOff val="15000"/>
            </a:schemeClr>
          </a:solidFill>
          <a:latin typeface="나눔스퀘어라운드 Bold" pitchFamily="50" charset="-127"/>
          <a:ea typeface="나눔스퀘어라운드 Bold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>
              <a:lumMod val="85000"/>
              <a:lumOff val="15000"/>
            </a:schemeClr>
          </a:solidFill>
          <a:latin typeface="나눔스퀘어라운드 Bold" pitchFamily="50" charset="-127"/>
          <a:ea typeface="나눔스퀘어라운드 Bold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>
              <a:lumMod val="85000"/>
              <a:lumOff val="15000"/>
            </a:schemeClr>
          </a:solidFill>
          <a:latin typeface="나눔스퀘어라운드 Bold" pitchFamily="50" charset="-127"/>
          <a:ea typeface="나눔스퀘어라운드 Bold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>
              <a:lumMod val="85000"/>
              <a:lumOff val="15000"/>
            </a:schemeClr>
          </a:solidFill>
          <a:latin typeface="나눔스퀘어라운드 Bold" pitchFamily="50" charset="-127"/>
          <a:ea typeface="나눔스퀘어라운드 Bold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835696" y="2139702"/>
            <a:ext cx="5472608" cy="814488"/>
          </a:xfrm>
        </p:spPr>
        <p:txBody>
          <a:bodyPr/>
          <a:lstStyle/>
          <a:p>
            <a:r>
              <a:rPr lang="en-US" altLang="ko-KR" dirty="0" smtClean="0"/>
              <a:t>P</a:t>
            </a:r>
            <a:r>
              <a:rPr lang="en-US" altLang="ko-KR" dirty="0" smtClean="0">
                <a:solidFill>
                  <a:srgbClr val="376091"/>
                </a:solidFill>
              </a:rPr>
              <a:t>APA PROJECT</a:t>
            </a:r>
            <a:endParaRPr lang="ko-KR" altLang="en-US" dirty="0">
              <a:solidFill>
                <a:srgbClr val="376091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6893C6"/>
                </a:solidFill>
              </a:rPr>
              <a:t>창원시 주차혼잡지역 </a:t>
            </a:r>
            <a:r>
              <a:rPr lang="ko-KR" altLang="en-US" dirty="0">
                <a:solidFill>
                  <a:srgbClr val="6893C6"/>
                </a:solidFill>
              </a:rPr>
              <a:t>예측 및 주차장 추천 </a:t>
            </a:r>
            <a:r>
              <a:rPr lang="ko-KR" altLang="en-US" dirty="0" smtClean="0">
                <a:solidFill>
                  <a:srgbClr val="6893C6"/>
                </a:solidFill>
              </a:rPr>
              <a:t>서비스</a:t>
            </a:r>
            <a:endParaRPr lang="ko-KR" altLang="en-US" dirty="0">
              <a:solidFill>
                <a:srgbClr val="6893C6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>
          <a:xfrm>
            <a:off x="2915816" y="4584365"/>
            <a:ext cx="2879725" cy="435657"/>
          </a:xfrm>
        </p:spPr>
        <p:txBody>
          <a:bodyPr/>
          <a:lstStyle/>
          <a:p>
            <a:r>
              <a:rPr lang="en-US" altLang="ko-KR" spc="200" dirty="0" smtClean="0"/>
              <a:t>PILOT</a:t>
            </a:r>
            <a:endParaRPr lang="ko-KR" altLang="en-US" spc="2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24414">
            <a:off x="4825092" y="4532409"/>
            <a:ext cx="427112" cy="42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079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ExtraBold" pitchFamily="50" charset="-127"/>
                <a:ea typeface="나눔스퀘어 ExtraBold" pitchFamily="50" charset="-127"/>
              </a:rPr>
              <a:t>01. </a:t>
            </a:r>
            <a:r>
              <a:rPr lang="ko-KR" altLang="en-US" dirty="0" smtClean="0">
                <a:latin typeface="나눔스퀘어 ExtraBold" pitchFamily="50" charset="-127"/>
                <a:ea typeface="나눔스퀘어 ExtraBold" pitchFamily="50" charset="-127"/>
              </a:rPr>
              <a:t>추진 개요</a:t>
            </a:r>
            <a:endParaRPr lang="ko-KR" altLang="en-US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3" name="Picture 2" descr="C:\Users\gkstm\Desktop\캡쳐\K-0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91" y="1015160"/>
            <a:ext cx="4165901" cy="3524638"/>
          </a:xfrm>
          <a:prstGeom prst="rect">
            <a:avLst/>
          </a:prstGeom>
          <a:noFill/>
          <a:effectLst>
            <a:softEdge rad="203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gkstm\Desktop\캡쳐\K-00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867" y="1015159"/>
            <a:ext cx="4165901" cy="3524638"/>
          </a:xfrm>
          <a:prstGeom prst="rect">
            <a:avLst/>
          </a:prstGeom>
          <a:noFill/>
          <a:effectLst>
            <a:softEdge rad="203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23"/>
          <p:cNvSpPr/>
          <p:nvPr/>
        </p:nvSpPr>
        <p:spPr>
          <a:xfrm>
            <a:off x="797443" y="4490458"/>
            <a:ext cx="3239196" cy="457556"/>
          </a:xfrm>
          <a:prstGeom prst="roundRect">
            <a:avLst/>
          </a:prstGeom>
          <a:solidFill>
            <a:srgbClr val="CDDFF5"/>
          </a:solidFill>
        </p:spPr>
        <p:txBody>
          <a:bodyPr wrap="square" lIns="0" tIns="0" rIns="0" anchor="ctr">
            <a:no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400" b="1" spc="-5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창원 </a:t>
            </a:r>
            <a:r>
              <a:rPr lang="en-US" altLang="ko-KR" sz="1400" b="1" spc="-5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‘</a:t>
            </a:r>
            <a:r>
              <a:rPr lang="ko-KR" altLang="en-US" sz="1400" b="1" spc="-5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시민의 소리</a:t>
            </a:r>
            <a:r>
              <a:rPr lang="en-US" altLang="ko-KR" sz="1400" b="1" spc="-5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’ </a:t>
            </a:r>
            <a:r>
              <a:rPr lang="ko-KR" altLang="en-US" sz="1400" b="1" spc="-5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민원 분석결과</a:t>
            </a:r>
            <a:endParaRPr kumimoji="0" lang="ko-KR" altLang="en-US" sz="1400" b="1" i="0" u="none" strike="noStrike" kern="1200" cap="none" spc="-50" normalizeH="0" dirty="0">
              <a:solidFill>
                <a:schemeClr val="bg1">
                  <a:lumMod val="65000"/>
                  <a:lumOff val="3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  <p:sp>
        <p:nvSpPr>
          <p:cNvPr id="8" name="직사각형 23"/>
          <p:cNvSpPr/>
          <p:nvPr/>
        </p:nvSpPr>
        <p:spPr>
          <a:xfrm>
            <a:off x="5076056" y="4490458"/>
            <a:ext cx="3239196" cy="457556"/>
          </a:xfrm>
          <a:prstGeom prst="roundRect">
            <a:avLst/>
          </a:prstGeom>
          <a:solidFill>
            <a:srgbClr val="CDDFF5"/>
          </a:solidFill>
        </p:spPr>
        <p:txBody>
          <a:bodyPr wrap="square" lIns="0" tIns="0" rIns="0" anchor="ctr">
            <a:no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-50" normalizeH="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창원 민원 </a:t>
            </a:r>
            <a:r>
              <a:rPr lang="en-US" altLang="ko-KR" sz="1400" b="1" spc="-5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+ SNS ‘</a:t>
            </a:r>
            <a:r>
              <a:rPr lang="ko-KR" altLang="en-US" sz="1400" b="1" spc="-5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주차</a:t>
            </a:r>
            <a:r>
              <a:rPr lang="en-US" altLang="ko-KR" sz="1400" b="1" spc="-5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’ </a:t>
            </a:r>
            <a:r>
              <a:rPr lang="ko-KR" altLang="en-US" sz="1400" b="1" spc="-5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키워드</a:t>
            </a:r>
            <a:r>
              <a:rPr lang="en-US" altLang="ko-KR" sz="1400" b="1" spc="-5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 </a:t>
            </a:r>
            <a:r>
              <a:rPr lang="ko-KR" altLang="en-US" sz="1400" b="1" spc="-5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검색결과</a:t>
            </a:r>
            <a:endParaRPr kumimoji="0" lang="ko-KR" altLang="en-US" sz="1400" b="1" i="0" u="none" strike="noStrike" kern="1200" cap="none" spc="-50" normalizeH="0" dirty="0">
              <a:solidFill>
                <a:schemeClr val="bg1">
                  <a:lumMod val="65000"/>
                  <a:lumOff val="3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  <p:sp>
        <p:nvSpPr>
          <p:cNvPr id="7" name="직사각형 23"/>
          <p:cNvSpPr/>
          <p:nvPr/>
        </p:nvSpPr>
        <p:spPr>
          <a:xfrm>
            <a:off x="539552" y="609773"/>
            <a:ext cx="338437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1-1. </a:t>
            </a:r>
            <a:r>
              <a:rPr lang="ko-KR" altLang="en-US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현황 파악 </a:t>
            </a:r>
            <a:r>
              <a:rPr lang="en-US" altLang="ko-KR" sz="1600" b="1" spc="-150" dirty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:</a:t>
            </a:r>
            <a:r>
              <a:rPr lang="en-US" altLang="ko-KR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 R</a:t>
            </a:r>
            <a:r>
              <a:rPr lang="ko-KR" altLang="en-US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을 활용한 </a:t>
            </a:r>
            <a:r>
              <a:rPr lang="en-US" altLang="ko-KR" sz="1600" b="1" spc="-150" dirty="0" err="1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WordCloud</a:t>
            </a:r>
            <a:endParaRPr kumimoji="0" lang="ko-KR" altLang="en-US" sz="16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  <p:sp>
        <p:nvSpPr>
          <p:cNvPr id="9" name="직사각형 23"/>
          <p:cNvSpPr/>
          <p:nvPr/>
        </p:nvSpPr>
        <p:spPr>
          <a:xfrm>
            <a:off x="6012160" y="667480"/>
            <a:ext cx="2732606" cy="34624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z="11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맑은 고딕"/>
              </a:rPr>
              <a:t>출처 </a:t>
            </a:r>
            <a:r>
              <a:rPr lang="en-US" altLang="ko-KR" sz="11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맑은 고딕"/>
              </a:rPr>
              <a:t>: </a:t>
            </a:r>
            <a:r>
              <a:rPr lang="ko-KR" altLang="en-US" sz="11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맑은 고딕"/>
              </a:rPr>
              <a:t>창원시 </a:t>
            </a:r>
            <a:r>
              <a:rPr lang="en-US" altLang="ko-KR" sz="11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맑은 고딕"/>
              </a:rPr>
              <a:t>‘</a:t>
            </a:r>
            <a:r>
              <a:rPr lang="ko-KR" altLang="en-US" sz="11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맑은 고딕"/>
              </a:rPr>
              <a:t>시민의 소리</a:t>
            </a:r>
            <a:r>
              <a:rPr lang="en-US" altLang="ko-KR" sz="11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맑은 고딕"/>
              </a:rPr>
              <a:t>’, </a:t>
            </a:r>
            <a:r>
              <a:rPr lang="ko-KR" altLang="en-US" sz="11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맑은 고딕"/>
              </a:rPr>
              <a:t>네이버 카페 </a:t>
            </a:r>
            <a:r>
              <a:rPr lang="en-US" altLang="ko-KR" sz="11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맑은 고딕"/>
              </a:rPr>
              <a:t>‘</a:t>
            </a:r>
            <a:r>
              <a:rPr lang="ko-KR" altLang="en-US" sz="11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맑은 고딕"/>
              </a:rPr>
              <a:t>창원 </a:t>
            </a:r>
            <a:r>
              <a:rPr lang="ko-KR" altLang="en-US" sz="1100" b="1" spc="-150" dirty="0" err="1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맑은 고딕"/>
              </a:rPr>
              <a:t>줌마렐라</a:t>
            </a:r>
            <a:r>
              <a:rPr lang="en-US" altLang="ko-KR" sz="1100" b="1" spc="-150" dirty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맑은 고딕"/>
              </a:rPr>
              <a:t> ‘</a:t>
            </a:r>
            <a:endParaRPr kumimoji="0" lang="ko-KR" altLang="en-US" sz="11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0465036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ExtraBold" pitchFamily="50" charset="-127"/>
                <a:ea typeface="나눔스퀘어 ExtraBold" pitchFamily="50" charset="-127"/>
              </a:rPr>
              <a:t>01. </a:t>
            </a:r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추진 개요</a:t>
            </a:r>
            <a:endParaRPr lang="ko-KR" altLang="en-US" dirty="0"/>
          </a:p>
        </p:txBody>
      </p:sp>
      <p:sp>
        <p:nvSpPr>
          <p:cNvPr id="5" name="직사각형 23"/>
          <p:cNvSpPr/>
          <p:nvPr/>
        </p:nvSpPr>
        <p:spPr>
          <a:xfrm>
            <a:off x="539552" y="627534"/>
            <a:ext cx="3384376" cy="42614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1-2. </a:t>
            </a:r>
            <a:r>
              <a:rPr lang="ko-KR" altLang="en-US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분석 목표</a:t>
            </a:r>
            <a:endParaRPr kumimoji="0" lang="ko-KR" altLang="en-US" sz="16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418101" y="1491630"/>
            <a:ext cx="4690234" cy="3054376"/>
            <a:chOff x="492388" y="1419622"/>
            <a:chExt cx="4690234" cy="3054376"/>
          </a:xfrm>
        </p:grpSpPr>
        <p:grpSp>
          <p:nvGrpSpPr>
            <p:cNvPr id="4" name="그룹 3"/>
            <p:cNvGrpSpPr/>
            <p:nvPr/>
          </p:nvGrpSpPr>
          <p:grpSpPr>
            <a:xfrm>
              <a:off x="3382422" y="2959981"/>
              <a:ext cx="1800200" cy="1205374"/>
              <a:chOff x="646428" y="1669343"/>
              <a:chExt cx="1800200" cy="1205374"/>
            </a:xfrm>
          </p:grpSpPr>
          <p:sp>
            <p:nvSpPr>
              <p:cNvPr id="9" name="직사각형 23"/>
              <p:cNvSpPr/>
              <p:nvPr/>
            </p:nvSpPr>
            <p:spPr>
              <a:xfrm>
                <a:off x="646428" y="2167151"/>
                <a:ext cx="1800200" cy="707566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indent="0" algn="ctr" defTabSz="914400" rtl="0" eaLnBrk="1" latin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400" b="1" i="0" u="none" strike="noStrike" kern="1200" cap="none" spc="-150" normalizeH="0" baseline="0" dirty="0" smtClean="0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나눔스퀘어라운드 ExtraBold" pitchFamily="50" charset="-127"/>
                    <a:ea typeface="나눔스퀘어라운드 ExtraBold" pitchFamily="50" charset="-127"/>
                    <a:cs typeface="맑은 고딕"/>
                  </a:rPr>
                  <a:t>불법 주</a:t>
                </a:r>
                <a:r>
                  <a:rPr kumimoji="0" lang="en-US" altLang="ko-KR" sz="1400" b="1" i="0" u="none" strike="noStrike" kern="1200" cap="none" spc="-150" normalizeH="0" baseline="0" dirty="0" smtClean="0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나눔스퀘어라운드 ExtraBold" pitchFamily="50" charset="-127"/>
                    <a:ea typeface="나눔스퀘어라운드 ExtraBold" pitchFamily="50" charset="-127"/>
                    <a:cs typeface="맑은 고딕"/>
                  </a:rPr>
                  <a:t>·</a:t>
                </a:r>
                <a:r>
                  <a:rPr kumimoji="0" lang="ko-KR" altLang="en-US" sz="1400" b="1" i="0" u="none" strike="noStrike" kern="1200" cap="none" spc="-150" normalizeH="0" baseline="0" dirty="0" smtClean="0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나눔스퀘어라운드 ExtraBold" pitchFamily="50" charset="-127"/>
                    <a:ea typeface="나눔스퀘어라운드 ExtraBold" pitchFamily="50" charset="-127"/>
                    <a:cs typeface="맑은 고딕"/>
                  </a:rPr>
                  <a:t>정차</a:t>
                </a:r>
                <a:endParaRPr kumimoji="0" lang="en-US" altLang="ko-KR" sz="1400" b="1" i="0" u="none" strike="noStrike" kern="1200" cap="none" spc="-150" normalizeH="0" baseline="0" dirty="0" smtClean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  <a:cs typeface="맑은 고딕"/>
                </a:endParaRPr>
              </a:p>
              <a:p>
                <a:pPr marL="0" indent="0" algn="ctr" defTabSz="914400" rtl="0" eaLnBrk="1" latin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400" b="1" i="0" u="none" strike="noStrike" kern="1200" cap="none" spc="-150" normalizeH="0" baseline="0" dirty="0" smtClean="0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나눔스퀘어라운드 ExtraBold" pitchFamily="50" charset="-127"/>
                    <a:ea typeface="나눔스퀘어라운드 ExtraBold" pitchFamily="50" charset="-127"/>
                    <a:cs typeface="맑은 고딕"/>
                  </a:rPr>
                  <a:t>등 기타 요인</a:t>
                </a:r>
                <a:endParaRPr kumimoji="0" lang="en-US" altLang="ko-KR" sz="1400" b="1" i="0" u="none" strike="noStrike" kern="1200" cap="none" spc="-150" normalizeH="0" baseline="0" dirty="0" smtClean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  <a:cs typeface="맑은 고딕"/>
                </a:endParaRPr>
              </a:p>
            </p:txBody>
          </p:sp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4500" y="1669343"/>
                <a:ext cx="504056" cy="504056"/>
              </a:xfrm>
              <a:prstGeom prst="rect">
                <a:avLst/>
              </a:prstGeom>
            </p:spPr>
          </p:pic>
        </p:grpSp>
        <p:grpSp>
          <p:nvGrpSpPr>
            <p:cNvPr id="12" name="그룹 11"/>
            <p:cNvGrpSpPr/>
            <p:nvPr/>
          </p:nvGrpSpPr>
          <p:grpSpPr>
            <a:xfrm>
              <a:off x="493835" y="1798252"/>
              <a:ext cx="1797307" cy="921692"/>
              <a:chOff x="649321" y="2624385"/>
              <a:chExt cx="1797307" cy="921692"/>
            </a:xfrm>
          </p:grpSpPr>
          <p:sp>
            <p:nvSpPr>
              <p:cNvPr id="8" name="직사각형 23"/>
              <p:cNvSpPr/>
              <p:nvPr/>
            </p:nvSpPr>
            <p:spPr>
              <a:xfrm>
                <a:off x="649321" y="3161676"/>
                <a:ext cx="1797307" cy="38440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indent="0" algn="ctr" defTabSz="914400" rtl="0" eaLnBrk="1" latin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altLang="en-US" sz="1400" b="1" spc="-150" dirty="0" smtClean="0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나눔스퀘어라운드 ExtraBold" pitchFamily="50" charset="-127"/>
                    <a:ea typeface="나눔스퀘어라운드 ExtraBold" pitchFamily="50" charset="-127"/>
                    <a:cs typeface="맑은 고딕"/>
                  </a:rPr>
                  <a:t>주차 공간</a:t>
                </a:r>
                <a:endParaRPr kumimoji="0" lang="ko-KR" altLang="en-US" sz="1400" b="1" i="0" u="none" strike="noStrike" kern="1200" cap="none" spc="-150" normalizeH="0" baseline="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  <a:cs typeface="맑은 고딕"/>
                </a:endParaRPr>
              </a:p>
            </p:txBody>
          </p:sp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3268" y="2624385"/>
                <a:ext cx="541337" cy="541337"/>
              </a:xfrm>
              <a:prstGeom prst="rect">
                <a:avLst/>
              </a:prstGeom>
            </p:spPr>
          </p:pic>
        </p:grpSp>
        <p:grpSp>
          <p:nvGrpSpPr>
            <p:cNvPr id="14" name="그룹 13"/>
            <p:cNvGrpSpPr/>
            <p:nvPr/>
          </p:nvGrpSpPr>
          <p:grpSpPr>
            <a:xfrm>
              <a:off x="3382422" y="1793295"/>
              <a:ext cx="1800200" cy="906474"/>
              <a:chOff x="3490984" y="1671135"/>
              <a:chExt cx="1800200" cy="906474"/>
            </a:xfrm>
          </p:grpSpPr>
          <p:sp>
            <p:nvSpPr>
              <p:cNvPr id="6" name="직사각형 23"/>
              <p:cNvSpPr/>
              <p:nvPr/>
            </p:nvSpPr>
            <p:spPr>
              <a:xfrm>
                <a:off x="3490984" y="2193208"/>
                <a:ext cx="1800200" cy="38440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indent="0" algn="ctr" defTabSz="914400" rtl="0" eaLnBrk="1" latin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altLang="en-US" sz="1400" b="1" spc="-150" dirty="0" smtClean="0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나눔스퀘어라운드 ExtraBold" pitchFamily="50" charset="-127"/>
                    <a:ea typeface="나눔스퀘어라운드 ExtraBold" pitchFamily="50" charset="-127"/>
                    <a:cs typeface="맑은 고딕"/>
                  </a:rPr>
                  <a:t>유동 인구</a:t>
                </a:r>
                <a:endParaRPr kumimoji="0" lang="ko-KR" altLang="en-US" sz="1400" b="1" i="0" u="none" strike="noStrike" kern="1200" cap="none" spc="-150" normalizeH="0" baseline="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  <a:cs typeface="맑은 고딕"/>
                </a:endParaRPr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9952" y="1671135"/>
                <a:ext cx="502264" cy="502264"/>
              </a:xfrm>
              <a:prstGeom prst="rect">
                <a:avLst/>
              </a:prstGeom>
            </p:spPr>
          </p:pic>
        </p:grpSp>
        <p:grpSp>
          <p:nvGrpSpPr>
            <p:cNvPr id="16" name="그룹 15"/>
            <p:cNvGrpSpPr/>
            <p:nvPr/>
          </p:nvGrpSpPr>
          <p:grpSpPr>
            <a:xfrm>
              <a:off x="492388" y="2995663"/>
              <a:ext cx="1800200" cy="917955"/>
              <a:chOff x="6478348" y="1669343"/>
              <a:chExt cx="1800200" cy="917955"/>
            </a:xfrm>
          </p:grpSpPr>
          <p:sp>
            <p:nvSpPr>
              <p:cNvPr id="7" name="직사각형 23"/>
              <p:cNvSpPr/>
              <p:nvPr/>
            </p:nvSpPr>
            <p:spPr>
              <a:xfrm>
                <a:off x="6478348" y="2202897"/>
                <a:ext cx="1800200" cy="38440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indent="0" algn="ctr" defTabSz="914400" rtl="0" eaLnBrk="1" latin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altLang="en-US" sz="1400" b="1" spc="-150" dirty="0" smtClean="0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나눔스퀘어라운드 ExtraBold" pitchFamily="50" charset="-127"/>
                    <a:ea typeface="나눔스퀘어라운드 ExtraBold" pitchFamily="50" charset="-127"/>
                    <a:cs typeface="맑은 고딕"/>
                  </a:rPr>
                  <a:t>유동 차량</a:t>
                </a:r>
                <a:endParaRPr kumimoji="0" lang="ko-KR" altLang="en-US" sz="1400" b="1" i="0" u="none" strike="noStrike" kern="1200" cap="none" spc="-150" normalizeH="0" baseline="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  <a:cs typeface="맑은 고딕"/>
                </a:endParaRPr>
              </a:p>
            </p:txBody>
          </p:sp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23558" y="1669343"/>
                <a:ext cx="518146" cy="518146"/>
              </a:xfrm>
              <a:prstGeom prst="rect">
                <a:avLst/>
              </a:prstGeom>
            </p:spPr>
          </p:pic>
        </p:grpSp>
        <p:grpSp>
          <p:nvGrpSpPr>
            <p:cNvPr id="19" name="그룹 18"/>
            <p:cNvGrpSpPr/>
            <p:nvPr/>
          </p:nvGrpSpPr>
          <p:grpSpPr>
            <a:xfrm>
              <a:off x="1989933" y="2287343"/>
              <a:ext cx="1797307" cy="1390490"/>
              <a:chOff x="3844862" y="2099209"/>
              <a:chExt cx="1797307" cy="1390490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39460" y="2099209"/>
                <a:ext cx="1008112" cy="1008112"/>
              </a:xfrm>
              <a:prstGeom prst="rect">
                <a:avLst/>
              </a:prstGeom>
            </p:spPr>
          </p:pic>
          <p:sp>
            <p:nvSpPr>
              <p:cNvPr id="18" name="직사각형 23"/>
              <p:cNvSpPr/>
              <p:nvPr/>
            </p:nvSpPr>
            <p:spPr>
              <a:xfrm>
                <a:off x="3844862" y="3105298"/>
                <a:ext cx="1797307" cy="38440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indent="0" algn="ctr" defTabSz="914400" rtl="0" eaLnBrk="1" latin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400" b="1" i="0" u="none" strike="noStrike" kern="1200" cap="none" spc="-150" normalizeH="0" baseline="0" dirty="0" smtClean="0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나눔스퀘어라운드 ExtraBold" pitchFamily="50" charset="-127"/>
                    <a:ea typeface="나눔스퀘어라운드 ExtraBold" pitchFamily="50" charset="-127"/>
                    <a:cs typeface="맑은 고딕"/>
                  </a:rPr>
                  <a:t>상관관계 분석</a:t>
                </a:r>
                <a:endParaRPr kumimoji="0" lang="ko-KR" altLang="en-US" sz="1400" b="1" i="0" u="none" strike="noStrike" kern="1200" cap="none" spc="-150" normalizeH="0" baseline="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  <a:cs typeface="맑은 고딕"/>
                </a:endParaRPr>
              </a:p>
            </p:txBody>
          </p:sp>
        </p:grpSp>
        <p:sp>
          <p:nvSpPr>
            <p:cNvPr id="21" name="직사각형 23"/>
            <p:cNvSpPr/>
            <p:nvPr/>
          </p:nvSpPr>
          <p:spPr>
            <a:xfrm>
              <a:off x="539552" y="1419622"/>
              <a:ext cx="4643070" cy="3054376"/>
            </a:xfrm>
            <a:prstGeom prst="roundRect">
              <a:avLst/>
            </a:prstGeom>
            <a:noFill/>
            <a:ln w="76200">
              <a:solidFill>
                <a:srgbClr val="FFC039"/>
              </a:solidFill>
            </a:ln>
          </p:spPr>
          <p:txBody>
            <a:bodyPr wrap="square" lIns="0" tIns="0" rIns="0" anchor="ctr">
              <a:noAutofit/>
            </a:bodyPr>
            <a:lstStyle/>
            <a:p>
              <a:pPr marL="0" indent="0" algn="ctr" defTabSz="914400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400" b="1" i="0" u="none" strike="noStrike" kern="1200" cap="none" spc="-50" normalizeH="0" dirty="0">
                <a:solidFill>
                  <a:schemeClr val="bg1">
                    <a:lumMod val="65000"/>
                    <a:lumOff val="3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endParaRPr>
            </a:p>
          </p:txBody>
        </p:sp>
      </p:grpSp>
      <p:sp>
        <p:nvSpPr>
          <p:cNvPr id="23" name="아래쪽 화살표 22"/>
          <p:cNvSpPr/>
          <p:nvPr/>
        </p:nvSpPr>
        <p:spPr>
          <a:xfrm rot="18000000">
            <a:off x="1880933" y="2375376"/>
            <a:ext cx="255578" cy="273191"/>
          </a:xfrm>
          <a:prstGeom prst="downArrow">
            <a:avLst/>
          </a:prstGeom>
          <a:solidFill>
            <a:srgbClr val="FFC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아래쪽 화살표 23"/>
          <p:cNvSpPr/>
          <p:nvPr/>
        </p:nvSpPr>
        <p:spPr>
          <a:xfrm rot="14400000">
            <a:off x="1880933" y="3270116"/>
            <a:ext cx="255578" cy="273191"/>
          </a:xfrm>
          <a:prstGeom prst="downArrow">
            <a:avLst/>
          </a:prstGeom>
          <a:solidFill>
            <a:srgbClr val="FFC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아래쪽 화살표 24"/>
          <p:cNvSpPr/>
          <p:nvPr/>
        </p:nvSpPr>
        <p:spPr>
          <a:xfrm rot="7200000">
            <a:off x="3453336" y="3270116"/>
            <a:ext cx="255578" cy="273191"/>
          </a:xfrm>
          <a:prstGeom prst="downArrow">
            <a:avLst/>
          </a:prstGeom>
          <a:solidFill>
            <a:srgbClr val="FFC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아래쪽 화살표 25"/>
          <p:cNvSpPr/>
          <p:nvPr/>
        </p:nvSpPr>
        <p:spPr>
          <a:xfrm rot="3600000">
            <a:off x="3453336" y="2387972"/>
            <a:ext cx="255578" cy="273191"/>
          </a:xfrm>
          <a:prstGeom prst="downArrow">
            <a:avLst/>
          </a:prstGeom>
          <a:solidFill>
            <a:srgbClr val="FFC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4554">
            <a:off x="7837754" y="1568850"/>
            <a:ext cx="763865" cy="763865"/>
          </a:xfrm>
          <a:prstGeom prst="rect">
            <a:avLst/>
          </a:prstGeom>
        </p:spPr>
      </p:pic>
      <p:sp>
        <p:nvSpPr>
          <p:cNvPr id="30" name="직사각형 23"/>
          <p:cNvSpPr/>
          <p:nvPr/>
        </p:nvSpPr>
        <p:spPr>
          <a:xfrm>
            <a:off x="6262672" y="3793426"/>
            <a:ext cx="2119300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최적의 </a:t>
            </a:r>
            <a:r>
              <a:rPr lang="ko-KR" altLang="en-US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주차 공간 창출</a:t>
            </a:r>
            <a:endParaRPr lang="en-US" altLang="ko-KR" b="1" spc="-15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주차 문제 해결</a:t>
            </a:r>
            <a:endParaRPr kumimoji="0" lang="ko-KR" altLang="en-US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  <p:sp>
        <p:nvSpPr>
          <p:cNvPr id="31" name="아래쪽 화살표 30"/>
          <p:cNvSpPr/>
          <p:nvPr/>
        </p:nvSpPr>
        <p:spPr>
          <a:xfrm rot="16200000">
            <a:off x="5248275" y="2764277"/>
            <a:ext cx="772578" cy="512290"/>
          </a:xfrm>
          <a:prstGeom prst="downArrow">
            <a:avLst/>
          </a:prstGeom>
          <a:solidFill>
            <a:srgbClr val="FFC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478" y="1360377"/>
            <a:ext cx="2438400" cy="24384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2" y="3856834"/>
            <a:ext cx="288333" cy="28833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6012160" y="3856833"/>
            <a:ext cx="288333" cy="28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22910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ExtraBold" pitchFamily="50" charset="-127"/>
                <a:ea typeface="나눔스퀘어 ExtraBold" pitchFamily="50" charset="-127"/>
              </a:rPr>
              <a:t>01. </a:t>
            </a:r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추진 개요</a:t>
            </a:r>
            <a:endParaRPr lang="ko-KR" altLang="en-US" dirty="0"/>
          </a:p>
        </p:txBody>
      </p:sp>
      <p:sp>
        <p:nvSpPr>
          <p:cNvPr id="4" name="직사각형 23"/>
          <p:cNvSpPr/>
          <p:nvPr/>
        </p:nvSpPr>
        <p:spPr>
          <a:xfrm>
            <a:off x="539552" y="609773"/>
            <a:ext cx="338437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1-3. </a:t>
            </a:r>
            <a:r>
              <a:rPr lang="ko-KR" altLang="en-US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분석 프로세스</a:t>
            </a:r>
            <a:endParaRPr kumimoji="0" lang="ko-KR" altLang="en-US" sz="16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179942" y="1987548"/>
            <a:ext cx="1370196" cy="505595"/>
          </a:xfrm>
          <a:prstGeom prst="roundRect">
            <a:avLst/>
          </a:prstGeom>
          <a:solidFill>
            <a:srgbClr val="376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주차공간</a:t>
            </a:r>
            <a:endParaRPr lang="ko-KR" altLang="en-US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21859" y="2021266"/>
            <a:ext cx="943484" cy="692234"/>
          </a:xfrm>
          <a:prstGeom prst="roundRect">
            <a:avLst/>
          </a:prstGeom>
          <a:solidFill>
            <a:srgbClr val="376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SNS</a:t>
            </a:r>
          </a:p>
          <a:p>
            <a:pPr algn="ctr"/>
            <a:r>
              <a:rPr lang="ko-KR" altLang="en-US" sz="14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민원</a:t>
            </a:r>
            <a:endParaRPr lang="en-US" altLang="ko-KR" sz="1400" b="1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4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뉴스</a:t>
            </a:r>
            <a:endParaRPr lang="en-US" altLang="ko-KR" sz="1400" b="1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654594" y="1317574"/>
            <a:ext cx="936104" cy="3558432"/>
          </a:xfrm>
          <a:prstGeom prst="roundRect">
            <a:avLst/>
          </a:prstGeom>
          <a:solidFill>
            <a:srgbClr val="CDDF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59595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적합</a:t>
            </a:r>
            <a:endParaRPr lang="en-US" altLang="ko-KR" b="1" dirty="0" smtClean="0">
              <a:solidFill>
                <a:srgbClr val="595959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b="1" dirty="0" smtClean="0">
                <a:solidFill>
                  <a:srgbClr val="59595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모델</a:t>
            </a:r>
            <a:endParaRPr lang="en-US" altLang="ko-KR" b="1" dirty="0" smtClean="0">
              <a:solidFill>
                <a:srgbClr val="595959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b="1" dirty="0" smtClean="0">
                <a:solidFill>
                  <a:srgbClr val="59595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작성</a:t>
            </a:r>
            <a:endParaRPr lang="en-US" altLang="ko-KR" b="1" dirty="0" smtClean="0">
              <a:solidFill>
                <a:srgbClr val="595959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b="1" dirty="0" smtClean="0">
                <a:solidFill>
                  <a:srgbClr val="59595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및</a:t>
            </a:r>
            <a:endParaRPr lang="en-US" altLang="ko-KR" b="1" dirty="0" smtClean="0">
              <a:solidFill>
                <a:srgbClr val="595959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b="1" dirty="0" smtClean="0">
                <a:solidFill>
                  <a:srgbClr val="59595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테스트</a:t>
            </a:r>
            <a:endParaRPr lang="ko-KR" altLang="en-US" b="1" dirty="0">
              <a:solidFill>
                <a:srgbClr val="595959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23"/>
          <p:cNvSpPr/>
          <p:nvPr/>
        </p:nvSpPr>
        <p:spPr>
          <a:xfrm>
            <a:off x="2181986" y="1317574"/>
            <a:ext cx="1368152" cy="457556"/>
          </a:xfrm>
          <a:prstGeom prst="roundRect">
            <a:avLst/>
          </a:prstGeom>
          <a:solidFill>
            <a:srgbClr val="CDDFF5"/>
          </a:solidFill>
        </p:spPr>
        <p:txBody>
          <a:bodyPr wrap="square" lIns="0" tIns="0" rIns="0" anchor="ctr">
            <a:no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400" b="1" spc="-50" smtClean="0">
                <a:solidFill>
                  <a:schemeClr val="bg1">
                    <a:lumMod val="65000"/>
                    <a:lumOff val="3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공공 데이터 </a:t>
            </a:r>
            <a:r>
              <a:rPr lang="ko-KR" altLang="en-US" sz="1400" b="1" spc="-5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수집</a:t>
            </a:r>
            <a:endParaRPr kumimoji="0" lang="ko-KR" altLang="en-US" sz="1400" b="1" i="0" u="none" strike="noStrike" kern="1200" cap="none" spc="-50" normalizeH="0" dirty="0">
              <a:solidFill>
                <a:schemeClr val="bg1">
                  <a:lumMod val="65000"/>
                  <a:lumOff val="3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181986" y="2711206"/>
            <a:ext cx="1370196" cy="504056"/>
          </a:xfrm>
          <a:prstGeom prst="roundRect">
            <a:avLst/>
          </a:prstGeom>
          <a:solidFill>
            <a:srgbClr val="376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유동차량</a:t>
            </a:r>
            <a:endParaRPr lang="ko-KR" altLang="en-US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185470" y="3648292"/>
            <a:ext cx="1370196" cy="504056"/>
          </a:xfrm>
          <a:prstGeom prst="roundRect">
            <a:avLst/>
          </a:prstGeom>
          <a:solidFill>
            <a:srgbClr val="376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유동인구</a:t>
            </a:r>
            <a:endParaRPr lang="ko-KR" altLang="en-US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178357" y="4370411"/>
            <a:ext cx="1370196" cy="505595"/>
          </a:xfrm>
          <a:prstGeom prst="roundRect">
            <a:avLst/>
          </a:prstGeom>
          <a:solidFill>
            <a:srgbClr val="376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기타 요인</a:t>
            </a:r>
            <a:endParaRPr lang="ko-KR" altLang="en-US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십자형 4"/>
          <p:cNvSpPr/>
          <p:nvPr/>
        </p:nvSpPr>
        <p:spPr>
          <a:xfrm>
            <a:off x="4745122" y="3322693"/>
            <a:ext cx="216024" cy="234091"/>
          </a:xfrm>
          <a:prstGeom prst="plus">
            <a:avLst>
              <a:gd name="adj" fmla="val 39392"/>
            </a:avLst>
          </a:prstGeom>
          <a:solidFill>
            <a:srgbClr val="376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23"/>
          <p:cNvSpPr/>
          <p:nvPr/>
        </p:nvSpPr>
        <p:spPr>
          <a:xfrm>
            <a:off x="525802" y="1317574"/>
            <a:ext cx="936104" cy="457556"/>
          </a:xfrm>
          <a:prstGeom prst="roundRect">
            <a:avLst/>
          </a:prstGeom>
          <a:solidFill>
            <a:srgbClr val="CDDFF5"/>
          </a:solidFill>
        </p:spPr>
        <p:txBody>
          <a:bodyPr wrap="square" lIns="0" tIns="0" rIns="0" anchor="ctr">
            <a:no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400" b="1" spc="-5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문제 인식</a:t>
            </a:r>
            <a:endParaRPr kumimoji="0" lang="ko-KR" altLang="en-US" sz="1400" b="1" i="0" u="none" strike="noStrike" kern="1200" cap="none" spc="-50" normalizeH="0" dirty="0">
              <a:solidFill>
                <a:schemeClr val="bg1">
                  <a:lumMod val="65000"/>
                  <a:lumOff val="3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  <p:sp>
        <p:nvSpPr>
          <p:cNvPr id="17" name="아래쪽 화살표 16"/>
          <p:cNvSpPr/>
          <p:nvPr/>
        </p:nvSpPr>
        <p:spPr>
          <a:xfrm>
            <a:off x="777545" y="2803474"/>
            <a:ext cx="432048" cy="432048"/>
          </a:xfrm>
          <a:prstGeom prst="downArrow">
            <a:avLst>
              <a:gd name="adj1" fmla="val 40452"/>
              <a:gd name="adj2" fmla="val 50000"/>
            </a:avLst>
          </a:prstGeom>
          <a:solidFill>
            <a:srgbClr val="376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4233875" y="3648292"/>
            <a:ext cx="1237156" cy="1229708"/>
          </a:xfrm>
          <a:prstGeom prst="roundRect">
            <a:avLst/>
          </a:prstGeom>
          <a:solidFill>
            <a:srgbClr val="376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Coding</a:t>
            </a:r>
          </a:p>
          <a:p>
            <a:pPr algn="ctr"/>
            <a:r>
              <a:rPr lang="en-US" altLang="ko-KR" sz="1400" b="1" dirty="0" smtClean="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(Python, R)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21859" y="3325496"/>
            <a:ext cx="943484" cy="462576"/>
          </a:xfrm>
          <a:prstGeom prst="roundRect">
            <a:avLst/>
          </a:prstGeom>
          <a:solidFill>
            <a:srgbClr val="376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현황 분석</a:t>
            </a:r>
            <a:endParaRPr lang="en-US" altLang="ko-KR" sz="1400" b="1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3" name="직사각형 23"/>
          <p:cNvSpPr/>
          <p:nvPr/>
        </p:nvSpPr>
        <p:spPr>
          <a:xfrm>
            <a:off x="525802" y="4420444"/>
            <a:ext cx="936104" cy="457556"/>
          </a:xfrm>
          <a:prstGeom prst="roundRect">
            <a:avLst/>
          </a:prstGeom>
          <a:solidFill>
            <a:srgbClr val="CDDFF5"/>
          </a:solidFill>
        </p:spPr>
        <p:txBody>
          <a:bodyPr wrap="square" lIns="0" tIns="0" rIns="0" anchor="ctr">
            <a:no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400" b="1" spc="-5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목표 설정</a:t>
            </a:r>
            <a:endParaRPr kumimoji="0" lang="ko-KR" altLang="en-US" sz="1400" b="1" i="0" u="none" strike="noStrike" kern="1200" cap="none" spc="-50" normalizeH="0" dirty="0">
              <a:solidFill>
                <a:schemeClr val="bg1">
                  <a:lumMod val="65000"/>
                  <a:lumOff val="3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  <p:sp>
        <p:nvSpPr>
          <p:cNvPr id="24" name="아래쪽 화살표 23"/>
          <p:cNvSpPr/>
          <p:nvPr/>
        </p:nvSpPr>
        <p:spPr>
          <a:xfrm>
            <a:off x="777545" y="3890824"/>
            <a:ext cx="432048" cy="432048"/>
          </a:xfrm>
          <a:prstGeom prst="downArrow">
            <a:avLst>
              <a:gd name="adj1" fmla="val 40452"/>
              <a:gd name="adj2" fmla="val 50000"/>
            </a:avLst>
          </a:prstGeom>
          <a:solidFill>
            <a:srgbClr val="376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4233875" y="1982838"/>
            <a:ext cx="1237156" cy="1232424"/>
          </a:xfrm>
          <a:prstGeom prst="roundRect">
            <a:avLst/>
          </a:prstGeom>
          <a:solidFill>
            <a:srgbClr val="376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Mapping</a:t>
            </a:r>
          </a:p>
          <a:p>
            <a:pPr algn="ctr"/>
            <a:r>
              <a:rPr lang="en-US" altLang="ko-KR" sz="1400" b="1" dirty="0" smtClean="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(QGIS,</a:t>
            </a:r>
          </a:p>
          <a:p>
            <a:pPr algn="ctr"/>
            <a:r>
              <a:rPr lang="en-US" altLang="ko-KR" sz="1400" b="1" dirty="0" smtClean="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Power BI)</a:t>
            </a:r>
          </a:p>
        </p:txBody>
      </p:sp>
      <p:sp>
        <p:nvSpPr>
          <p:cNvPr id="28" name="직사각형 23"/>
          <p:cNvSpPr/>
          <p:nvPr/>
        </p:nvSpPr>
        <p:spPr>
          <a:xfrm>
            <a:off x="4127668" y="1317574"/>
            <a:ext cx="2806846" cy="457556"/>
          </a:xfrm>
          <a:prstGeom prst="roundRect">
            <a:avLst/>
          </a:prstGeom>
          <a:solidFill>
            <a:srgbClr val="CDDFF5"/>
          </a:solidFill>
        </p:spPr>
        <p:txBody>
          <a:bodyPr wrap="square" lIns="0" tIns="0" rIns="0" anchor="ctr">
            <a:no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400" b="1" spc="-5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공공 데이터 분석</a:t>
            </a:r>
            <a:endParaRPr kumimoji="0" lang="ko-KR" altLang="en-US" sz="1400" b="1" i="0" u="none" strike="noStrike" kern="1200" cap="none" spc="-50" normalizeH="0" dirty="0">
              <a:solidFill>
                <a:schemeClr val="bg1">
                  <a:lumMod val="65000"/>
                  <a:lumOff val="3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  <p:sp>
        <p:nvSpPr>
          <p:cNvPr id="29" name="오른쪽 화살표 28"/>
          <p:cNvSpPr/>
          <p:nvPr/>
        </p:nvSpPr>
        <p:spPr>
          <a:xfrm>
            <a:off x="3740183" y="2284579"/>
            <a:ext cx="360040" cy="638731"/>
          </a:xfrm>
          <a:prstGeom prst="rightArrow">
            <a:avLst/>
          </a:prstGeom>
          <a:solidFill>
            <a:srgbClr val="376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3741681" y="3906171"/>
            <a:ext cx="360040" cy="638731"/>
          </a:xfrm>
          <a:prstGeom prst="rightArrow">
            <a:avLst/>
          </a:prstGeom>
          <a:solidFill>
            <a:srgbClr val="376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5604683" y="2867607"/>
            <a:ext cx="360040" cy="1057682"/>
          </a:xfrm>
          <a:prstGeom prst="rightArrow">
            <a:avLst/>
          </a:prstGeom>
          <a:solidFill>
            <a:srgbClr val="376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6090432" y="1987398"/>
            <a:ext cx="844082" cy="2890602"/>
          </a:xfrm>
          <a:prstGeom prst="roundRect">
            <a:avLst/>
          </a:prstGeom>
          <a:solidFill>
            <a:srgbClr val="376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요인별</a:t>
            </a:r>
            <a:endParaRPr lang="en-US" altLang="ko-KR" sz="1400" b="1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4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가중치</a:t>
            </a:r>
            <a:endParaRPr lang="en-US" altLang="ko-KR" sz="1400" b="1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4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부여</a:t>
            </a:r>
            <a:endParaRPr lang="ko-KR" altLang="en-US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4" name="오른쪽 화살표 33"/>
          <p:cNvSpPr/>
          <p:nvPr/>
        </p:nvSpPr>
        <p:spPr>
          <a:xfrm>
            <a:off x="7121386" y="2619970"/>
            <a:ext cx="360040" cy="1057682"/>
          </a:xfrm>
          <a:prstGeom prst="rightArrow">
            <a:avLst/>
          </a:prstGeom>
          <a:solidFill>
            <a:srgbClr val="FFC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1652215" y="2619970"/>
            <a:ext cx="360040" cy="1057682"/>
          </a:xfrm>
          <a:prstGeom prst="rightArrow">
            <a:avLst/>
          </a:prstGeom>
          <a:solidFill>
            <a:srgbClr val="FFC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82987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30655" y="2143125"/>
            <a:ext cx="4882690" cy="788665"/>
          </a:xfrm>
          <a:prstGeom prst="roundRect">
            <a:avLst/>
          </a:prstGeom>
          <a:noFill/>
          <a:ln cap="rnd">
            <a:noFill/>
          </a:ln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나눔스퀘어라운드 ExtraBold" pitchFamily="50" charset="-127"/>
                <a:ea typeface="나눔스퀘어라운드 ExtraBold" pitchFamily="50" charset="-127"/>
              </a:rPr>
              <a:t>데이터</a:t>
            </a:r>
            <a:r>
              <a:rPr lang="ko-KR" altLang="en-US" sz="3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r>
              <a:rPr lang="ko-KR" altLang="en-US" sz="3600" dirty="0" smtClean="0">
                <a:latin typeface="나눔스퀘어라운드 ExtraBold" pitchFamily="50" charset="-127"/>
                <a:ea typeface="나눔스퀘어라운드 ExtraBold" pitchFamily="50" charset="-127"/>
              </a:rPr>
              <a:t>분석</a:t>
            </a:r>
            <a:endParaRPr lang="ko-KR" altLang="en-US" sz="360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294967295"/>
          </p:nvPr>
        </p:nvSpPr>
        <p:spPr>
          <a:xfrm>
            <a:off x="2988568" y="1635646"/>
            <a:ext cx="719336" cy="576064"/>
          </a:xfrm>
          <a:prstGeom prst="roundRect">
            <a:avLst/>
          </a:prstGeom>
          <a:solidFill>
            <a:srgbClr val="376091"/>
          </a:solidFill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altLang="ko-KR" sz="3000" dirty="0" smtClean="0">
                <a:solidFill>
                  <a:schemeClr val="tx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02</a:t>
            </a:r>
            <a:endParaRPr lang="ko-KR" altLang="en-US" sz="3000" dirty="0">
              <a:solidFill>
                <a:schemeClr val="tx1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685156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ExtraBold" pitchFamily="50" charset="-127"/>
                <a:ea typeface="나눔스퀘어 ExtraBold" pitchFamily="50" charset="-127"/>
              </a:rPr>
              <a:t>02. </a:t>
            </a:r>
            <a:r>
              <a:rPr lang="ko-KR" altLang="en-US" dirty="0" smtClean="0"/>
              <a:t>데이터</a:t>
            </a:r>
            <a:r>
              <a:rPr lang="ko-KR" altLang="en-US" dirty="0" smtClean="0">
                <a:latin typeface="나눔스퀘어 ExtraBold" pitchFamily="50" charset="-127"/>
                <a:ea typeface="나눔스퀘어 ExtraBold" pitchFamily="50" charset="-127"/>
              </a:rPr>
              <a:t> 분석</a:t>
            </a:r>
            <a:endParaRPr lang="ko-KR" altLang="en-US" dirty="0"/>
          </a:p>
        </p:txBody>
      </p:sp>
      <p:sp>
        <p:nvSpPr>
          <p:cNvPr id="4" name="직사각형 23"/>
          <p:cNvSpPr/>
          <p:nvPr/>
        </p:nvSpPr>
        <p:spPr>
          <a:xfrm>
            <a:off x="539552" y="609773"/>
            <a:ext cx="338437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2-0. </a:t>
            </a:r>
            <a:r>
              <a:rPr lang="ko-KR" altLang="en-US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데이터 출처</a:t>
            </a:r>
            <a:endParaRPr kumimoji="0" lang="ko-KR" altLang="en-US" sz="16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503865"/>
              </p:ext>
            </p:extLst>
          </p:nvPr>
        </p:nvGraphicFramePr>
        <p:xfrm>
          <a:off x="251520" y="1275606"/>
          <a:ext cx="8640960" cy="3734101"/>
        </p:xfrm>
        <a:graphic>
          <a:graphicData uri="http://schemas.openxmlformats.org/drawingml/2006/table">
            <a:tbl>
              <a:tblPr firstRow="1" bandCol="1">
                <a:tableStyleId>{5C22544A-7EE6-4342-B048-85BDC9FD1C3A}</a:tableStyleId>
              </a:tblPr>
              <a:tblGrid>
                <a:gridCol w="129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16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51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153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387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순위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760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키워드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760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순위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760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키워드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760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6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1</a:t>
                      </a:r>
                      <a:endParaRPr lang="en-US" altLang="ko-KR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스타필드</a:t>
                      </a:r>
                      <a:endParaRPr lang="ko-KR" altLang="en-US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11</a:t>
                      </a:r>
                      <a:endParaRPr lang="en-US" altLang="ko-KR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진해구</a:t>
                      </a:r>
                      <a:endParaRPr lang="ko-KR" altLang="en-US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2</a:t>
                      </a:r>
                      <a:endParaRPr lang="en-US" altLang="ko-KR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rgbClr val="FFC000"/>
                          </a:solidFill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주차</a:t>
                      </a:r>
                      <a:endParaRPr lang="ko-KR" altLang="en-US" sz="1200" b="1" i="0" u="none" strike="noStrike" dirty="0">
                        <a:solidFill>
                          <a:srgbClr val="FFC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12</a:t>
                      </a:r>
                      <a:endParaRPr lang="en-US" altLang="ko-KR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rgbClr val="FFC000"/>
                          </a:solidFill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차량</a:t>
                      </a:r>
                      <a:endParaRPr lang="ko-KR" altLang="en-US" sz="1200" b="1" i="0" u="none" strike="noStrike" dirty="0">
                        <a:solidFill>
                          <a:srgbClr val="FFC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3</a:t>
                      </a:r>
                      <a:endParaRPr lang="en-US" altLang="ko-KR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북면</a:t>
                      </a:r>
                      <a:endParaRPr lang="ko-KR" altLang="en-US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13</a:t>
                      </a:r>
                      <a:endParaRPr lang="en-US" altLang="ko-KR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인도</a:t>
                      </a:r>
                      <a:endParaRPr lang="ko-KR" altLang="en-US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4</a:t>
                      </a:r>
                      <a:endParaRPr lang="en-US" altLang="ko-KR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rgbClr val="FFC000"/>
                          </a:solidFill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불법주차</a:t>
                      </a:r>
                      <a:endParaRPr lang="ko-KR" altLang="en-US" sz="1200" b="1" i="0" u="none" strike="noStrike" dirty="0">
                        <a:solidFill>
                          <a:srgbClr val="FFC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14</a:t>
                      </a:r>
                      <a:endParaRPr lang="en-US" altLang="ko-KR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도로</a:t>
                      </a:r>
                      <a:endParaRPr lang="ko-KR" altLang="en-US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5</a:t>
                      </a:r>
                      <a:endParaRPr lang="en-US" altLang="ko-KR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rgbClr val="FFC000"/>
                          </a:solidFill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주차단속</a:t>
                      </a:r>
                      <a:endParaRPr lang="ko-KR" altLang="en-US" sz="1200" b="1" i="0" u="none" strike="noStrike" dirty="0">
                        <a:solidFill>
                          <a:srgbClr val="FFC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15</a:t>
                      </a:r>
                      <a:endParaRPr lang="en-US" altLang="ko-KR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소음</a:t>
                      </a:r>
                      <a:endParaRPr lang="ko-KR" altLang="en-US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6</a:t>
                      </a:r>
                      <a:endParaRPr lang="en-US" altLang="ko-KR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버스</a:t>
                      </a:r>
                      <a:endParaRPr lang="ko-KR" altLang="en-US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16</a:t>
                      </a:r>
                      <a:endParaRPr lang="en-US" altLang="ko-KR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가로등</a:t>
                      </a:r>
                      <a:endParaRPr lang="ko-KR" altLang="en-US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7</a:t>
                      </a:r>
                      <a:endParaRPr lang="en-US" altLang="ko-KR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공원</a:t>
                      </a:r>
                      <a:endParaRPr lang="ko-KR" altLang="en-US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17</a:t>
                      </a:r>
                      <a:endParaRPr lang="en-US" altLang="ko-KR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송전탑</a:t>
                      </a:r>
                      <a:endParaRPr lang="ko-KR" altLang="en-US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8</a:t>
                      </a:r>
                      <a:endParaRPr lang="en-US" altLang="ko-KR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아파트</a:t>
                      </a:r>
                      <a:endParaRPr lang="ko-KR" altLang="en-US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18</a:t>
                      </a:r>
                      <a:endParaRPr lang="en-US" altLang="ko-KR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안전</a:t>
                      </a:r>
                      <a:endParaRPr lang="ko-KR" altLang="en-US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9</a:t>
                      </a:r>
                      <a:endParaRPr lang="en-US" altLang="ko-KR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rgbClr val="FFC000"/>
                          </a:solidFill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주차장</a:t>
                      </a:r>
                      <a:endParaRPr lang="ko-KR" altLang="en-US" sz="1200" b="1" i="0" u="none" strike="noStrike" dirty="0">
                        <a:solidFill>
                          <a:srgbClr val="FFC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19</a:t>
                      </a:r>
                      <a:endParaRPr lang="en-US" altLang="ko-KR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쓰레기</a:t>
                      </a:r>
                      <a:endParaRPr lang="ko-KR" altLang="en-US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28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10</a:t>
                      </a:r>
                      <a:endParaRPr lang="en-US" altLang="ko-KR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공사</a:t>
                      </a:r>
                      <a:endParaRPr lang="ko-KR" altLang="en-US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20</a:t>
                      </a:r>
                      <a:endParaRPr lang="en-US" altLang="ko-KR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자전거</a:t>
                      </a:r>
                      <a:endParaRPr lang="ko-KR" altLang="en-US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2874"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4591251"/>
                  </a:ext>
                </a:extLst>
              </a:tr>
              <a:tr h="282874"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964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900410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ExtraBold" pitchFamily="50" charset="-127"/>
                <a:ea typeface="나눔스퀘어 ExtraBold" pitchFamily="50" charset="-127"/>
              </a:rPr>
              <a:t>02. </a:t>
            </a:r>
            <a:r>
              <a:rPr lang="ko-KR" altLang="en-US" dirty="0" smtClean="0"/>
              <a:t>데이터</a:t>
            </a:r>
            <a:r>
              <a:rPr lang="ko-KR" altLang="en-US" dirty="0" smtClean="0">
                <a:latin typeface="나눔스퀘어 ExtraBold" pitchFamily="50" charset="-127"/>
                <a:ea typeface="나눔스퀘어 ExtraBold" pitchFamily="50" charset="-127"/>
              </a:rPr>
              <a:t> 분석</a:t>
            </a:r>
            <a:endParaRPr lang="ko-KR" altLang="en-US" dirty="0"/>
          </a:p>
        </p:txBody>
      </p:sp>
      <p:sp>
        <p:nvSpPr>
          <p:cNvPr id="4" name="직사각형 23"/>
          <p:cNvSpPr/>
          <p:nvPr/>
        </p:nvSpPr>
        <p:spPr>
          <a:xfrm>
            <a:off x="539552" y="609773"/>
            <a:ext cx="338437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2-1. </a:t>
            </a:r>
            <a:r>
              <a:rPr lang="ko-KR" altLang="en-US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창원시 현황 분석</a:t>
            </a:r>
            <a:endParaRPr kumimoji="0" lang="ko-KR" altLang="en-US" sz="16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03"/>
          <a:stretch/>
        </p:blipFill>
        <p:spPr>
          <a:xfrm>
            <a:off x="3491880" y="609773"/>
            <a:ext cx="5184576" cy="4281706"/>
          </a:xfrm>
          <a:prstGeom prst="rect">
            <a:avLst/>
          </a:prstGeom>
        </p:spPr>
      </p:pic>
      <p:sp>
        <p:nvSpPr>
          <p:cNvPr id="6" name="직사각형 23"/>
          <p:cNvSpPr/>
          <p:nvPr/>
        </p:nvSpPr>
        <p:spPr>
          <a:xfrm>
            <a:off x="539552" y="1928476"/>
            <a:ext cx="2304256" cy="203132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Python ‘ folium ‘ </a:t>
            </a:r>
            <a:r>
              <a:rPr lang="ko-KR" altLang="en-US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을 활용한</a:t>
            </a:r>
            <a:endParaRPr lang="en-US" altLang="ko-KR" sz="1400" b="1" spc="-15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  <a:p>
            <a:pPr marL="0" indent="0" algn="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창원시 내 주차장 정보</a:t>
            </a:r>
            <a:endParaRPr lang="en-US" altLang="ko-KR" sz="1400" b="1" spc="-150" dirty="0" smtClean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ko-KR" sz="1400" b="1" spc="-150" dirty="0" smtClean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  <a:p>
            <a:pPr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ko-KR" sz="1400" b="1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※ </a:t>
            </a:r>
            <a:r>
              <a:rPr lang="ko-KR" altLang="en-US" sz="1400" b="1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파란색 </a:t>
            </a:r>
            <a:r>
              <a:rPr lang="en-US" altLang="ko-KR" sz="1400" b="1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: </a:t>
            </a:r>
            <a:r>
              <a:rPr lang="ko-KR" altLang="en-US" sz="1400" b="1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공영 노외주차장</a:t>
            </a:r>
            <a:endParaRPr lang="en-US" altLang="ko-KR" sz="1400" b="1" spc="-150" dirty="0" smtClean="0">
              <a:solidFill>
                <a:srgbClr val="376091"/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  <a:p>
            <a:pPr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kumimoji="0" lang="en-US" altLang="ko-KR" sz="1400" b="1" i="0" u="none" strike="noStrike" kern="1200" cap="none" spc="-150" normalizeH="0" baseline="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※ </a:t>
            </a:r>
            <a:r>
              <a:rPr kumimoji="0" lang="ko-KR" altLang="en-US" sz="1400" b="1" i="0" u="none" strike="noStrike" kern="1200" cap="none" spc="-150" normalizeH="0" baseline="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빨간색 </a:t>
            </a:r>
            <a:r>
              <a:rPr kumimoji="0" lang="en-US" altLang="ko-KR" sz="1400" b="1" i="0" u="none" strike="noStrike" kern="1200" cap="none" spc="-150" normalizeH="0" baseline="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: </a:t>
            </a:r>
            <a:r>
              <a:rPr kumimoji="0" lang="ko-KR" altLang="en-US" sz="1400" b="1" i="0" u="none" strike="noStrike" kern="1200" cap="none" spc="-150" normalizeH="0" baseline="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공영 노상주차장</a:t>
            </a:r>
            <a:endParaRPr kumimoji="0" lang="en-US" altLang="ko-KR" sz="1400" b="1" i="0" u="none" strike="noStrike" kern="1200" cap="none" spc="-150" normalizeH="0" baseline="0" dirty="0" smtClean="0">
              <a:solidFill>
                <a:srgbClr val="376091"/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ko-KR" sz="1400" b="1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※ </a:t>
            </a:r>
            <a:r>
              <a:rPr lang="ko-KR" altLang="en-US" sz="1400" b="1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초록색 </a:t>
            </a:r>
            <a:r>
              <a:rPr lang="en-US" altLang="ko-KR" sz="1400" b="1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: </a:t>
            </a:r>
            <a:r>
              <a:rPr lang="ko-KR" altLang="en-US" sz="1400" b="1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민영 주차장</a:t>
            </a:r>
            <a:r>
              <a:rPr lang="en-US" altLang="ko-KR" sz="1400" b="1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(</a:t>
            </a:r>
            <a:r>
              <a:rPr lang="ko-KR" altLang="en-US" sz="1400" b="1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노외</a:t>
            </a:r>
            <a:r>
              <a:rPr lang="en-US" altLang="ko-KR" sz="1400" b="1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)</a:t>
            </a:r>
            <a:endParaRPr kumimoji="0" lang="en-US" altLang="ko-KR" sz="1400" b="1" i="0" u="none" strike="noStrike" kern="1200" cap="none" spc="-150" normalizeH="0" baseline="0" dirty="0">
              <a:solidFill>
                <a:srgbClr val="376091"/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055523" y="4569660"/>
            <a:ext cx="1343638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ko-KR" sz="1100" b="1" spc="-150" dirty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(</a:t>
            </a:r>
            <a:r>
              <a:rPr lang="ko-KR" altLang="en-US" sz="1100" b="1" spc="-150" dirty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출처 </a:t>
            </a:r>
            <a:r>
              <a:rPr lang="en-US" altLang="ko-KR" sz="1100" b="1" spc="-150" dirty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: </a:t>
            </a:r>
            <a:r>
              <a:rPr lang="ko-KR" altLang="en-US" sz="11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공공데이터포털 </a:t>
            </a:r>
            <a:r>
              <a:rPr lang="en-US" altLang="ko-KR" sz="11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)</a:t>
            </a:r>
            <a:endParaRPr lang="en-US" altLang="ko-KR" sz="1100" b="1" spc="-15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31959480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ExtraBold" pitchFamily="50" charset="-127"/>
                <a:ea typeface="나눔스퀘어 ExtraBold" pitchFamily="50" charset="-127"/>
              </a:rPr>
              <a:t>02. </a:t>
            </a:r>
            <a:r>
              <a:rPr lang="ko-KR" altLang="en-US" dirty="0" smtClean="0"/>
              <a:t>데이터</a:t>
            </a:r>
            <a:r>
              <a:rPr lang="ko-KR" altLang="en-US" dirty="0" smtClean="0">
                <a:latin typeface="나눔스퀘어 ExtraBold" pitchFamily="50" charset="-127"/>
                <a:ea typeface="나눔스퀘어 ExtraBold" pitchFamily="50" charset="-127"/>
              </a:rPr>
              <a:t> 분석</a:t>
            </a:r>
            <a:endParaRPr lang="ko-KR" altLang="en-US" dirty="0"/>
          </a:p>
        </p:txBody>
      </p:sp>
      <p:sp>
        <p:nvSpPr>
          <p:cNvPr id="4" name="직사각형 23"/>
          <p:cNvSpPr/>
          <p:nvPr/>
        </p:nvSpPr>
        <p:spPr>
          <a:xfrm>
            <a:off x="539552" y="609773"/>
            <a:ext cx="338437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2-1. </a:t>
            </a:r>
            <a:r>
              <a:rPr lang="ko-KR" altLang="en-US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창원시 현황 분석</a:t>
            </a:r>
            <a:endParaRPr kumimoji="0" lang="ko-KR" altLang="en-US" sz="16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830" y="599015"/>
            <a:ext cx="5134723" cy="4281706"/>
          </a:xfrm>
          <a:prstGeom prst="rect">
            <a:avLst/>
          </a:prstGeom>
        </p:spPr>
      </p:pic>
      <p:sp>
        <p:nvSpPr>
          <p:cNvPr id="6" name="직사각형 23"/>
          <p:cNvSpPr/>
          <p:nvPr/>
        </p:nvSpPr>
        <p:spPr>
          <a:xfrm>
            <a:off x="539552" y="2090058"/>
            <a:ext cx="2304256" cy="170816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Python ‘ folium ‘ </a:t>
            </a:r>
            <a:r>
              <a:rPr lang="ko-KR" altLang="en-US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을 </a:t>
            </a:r>
            <a:r>
              <a:rPr lang="ko-KR" altLang="en-US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활용한</a:t>
            </a:r>
            <a:endParaRPr lang="en-US" altLang="ko-KR" sz="1400" b="1" spc="-15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  <a:p>
            <a:pPr marL="0" indent="0" algn="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창원시 내 </a:t>
            </a:r>
            <a:r>
              <a:rPr lang="en-US" altLang="ko-KR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CCTV</a:t>
            </a:r>
            <a:r>
              <a:rPr lang="ko-KR" altLang="en-US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 정보</a:t>
            </a:r>
            <a:endParaRPr lang="en-US" altLang="ko-KR" sz="1400" b="1" spc="-150" dirty="0" smtClean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ko-KR" sz="1400" b="1" spc="-150" dirty="0" smtClean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  <a:p>
            <a:pPr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ko-KR" sz="1400" b="1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※ </a:t>
            </a:r>
            <a:r>
              <a:rPr lang="ko-KR" altLang="en-US" sz="1400" b="1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파란색 </a:t>
            </a:r>
            <a:r>
              <a:rPr lang="en-US" altLang="ko-KR" sz="1400" b="1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: </a:t>
            </a:r>
            <a:r>
              <a:rPr lang="ko-KR" altLang="en-US" sz="1400" b="1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교통 </a:t>
            </a:r>
            <a:r>
              <a:rPr lang="en-US" altLang="ko-KR" sz="1400" b="1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CCTV</a:t>
            </a:r>
          </a:p>
          <a:p>
            <a:pPr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kumimoji="0" lang="en-US" altLang="ko-KR" sz="1400" b="1" i="0" u="none" strike="noStrike" kern="1200" cap="none" spc="-150" normalizeH="0" baseline="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※ </a:t>
            </a:r>
            <a:r>
              <a:rPr kumimoji="0" lang="ko-KR" altLang="en-US" sz="1400" b="1" i="0" u="none" strike="noStrike" kern="1200" cap="none" spc="-150" normalizeH="0" baseline="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빨간색 </a:t>
            </a:r>
            <a:r>
              <a:rPr kumimoji="0" lang="en-US" altLang="ko-KR" sz="1400" b="1" i="0" u="none" strike="noStrike" kern="1200" cap="none" spc="-150" normalizeH="0" baseline="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: </a:t>
            </a:r>
            <a:r>
              <a:rPr lang="ko-KR" altLang="en-US" sz="1400" b="1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비</a:t>
            </a:r>
            <a:r>
              <a:rPr lang="en-US" altLang="ko-KR" sz="1400" b="1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(</a:t>
            </a:r>
            <a:r>
              <a:rPr lang="ko-KR" altLang="en-US" sz="1400" b="1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非</a:t>
            </a:r>
            <a:r>
              <a:rPr lang="en-US" altLang="ko-KR" sz="1400" b="1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)</a:t>
            </a:r>
            <a:r>
              <a:rPr lang="ko-KR" altLang="en-US" sz="1400" b="1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교통 </a:t>
            </a:r>
            <a:r>
              <a:rPr lang="en-US" altLang="ko-KR" sz="1400" b="1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CCTV</a:t>
            </a:r>
            <a:endParaRPr kumimoji="0" lang="en-US" altLang="ko-KR" sz="1400" b="1" i="0" u="none" strike="noStrike" kern="1200" cap="none" spc="-150" normalizeH="0" baseline="0" dirty="0">
              <a:solidFill>
                <a:srgbClr val="376091"/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055523" y="4569660"/>
            <a:ext cx="1343638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ko-KR" sz="1100" b="1" spc="-150" dirty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(</a:t>
            </a:r>
            <a:r>
              <a:rPr lang="ko-KR" altLang="en-US" sz="1100" b="1" spc="-150" dirty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출처 </a:t>
            </a:r>
            <a:r>
              <a:rPr lang="en-US" altLang="ko-KR" sz="1100" b="1" spc="-150" dirty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: </a:t>
            </a:r>
            <a:r>
              <a:rPr lang="ko-KR" altLang="en-US" sz="11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공공데이터포털 </a:t>
            </a:r>
            <a:r>
              <a:rPr lang="en-US" altLang="ko-KR" sz="11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)</a:t>
            </a:r>
            <a:endParaRPr lang="en-US" altLang="ko-KR" sz="1100" b="1" spc="-15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2281350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ExtraBold" pitchFamily="50" charset="-127"/>
                <a:ea typeface="나눔스퀘어 ExtraBold" pitchFamily="50" charset="-127"/>
              </a:rPr>
              <a:t>02. </a:t>
            </a:r>
            <a:r>
              <a:rPr lang="ko-KR" altLang="en-US" dirty="0" smtClean="0"/>
              <a:t>데이터</a:t>
            </a:r>
            <a:r>
              <a:rPr lang="ko-KR" altLang="en-US" dirty="0" smtClean="0">
                <a:latin typeface="나눔스퀘어 ExtraBold" pitchFamily="50" charset="-127"/>
                <a:ea typeface="나눔스퀘어 ExtraBold" pitchFamily="50" charset="-127"/>
              </a:rPr>
              <a:t> 분석</a:t>
            </a:r>
            <a:endParaRPr lang="ko-KR" altLang="en-US" dirty="0"/>
          </a:p>
        </p:txBody>
      </p:sp>
      <p:sp>
        <p:nvSpPr>
          <p:cNvPr id="4" name="직사각형 23"/>
          <p:cNvSpPr/>
          <p:nvPr/>
        </p:nvSpPr>
        <p:spPr>
          <a:xfrm>
            <a:off x="539552" y="609773"/>
            <a:ext cx="338437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2-2. </a:t>
            </a:r>
            <a:r>
              <a:rPr lang="ko-KR" altLang="en-US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주차 공간</a:t>
            </a:r>
            <a:r>
              <a:rPr lang="en-US" altLang="ko-KR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&amp;</a:t>
            </a:r>
            <a:r>
              <a:rPr lang="ko-KR" altLang="en-US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지역 분석</a:t>
            </a:r>
            <a:endParaRPr kumimoji="0" lang="ko-KR" altLang="en-US" sz="16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2987432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ExtraBold" pitchFamily="50" charset="-127"/>
                <a:ea typeface="나눔스퀘어 ExtraBold" pitchFamily="50" charset="-127"/>
              </a:rPr>
              <a:t>02. </a:t>
            </a:r>
            <a:r>
              <a:rPr lang="ko-KR" altLang="en-US" dirty="0" smtClean="0"/>
              <a:t>데이터</a:t>
            </a:r>
            <a:r>
              <a:rPr lang="ko-KR" altLang="en-US" dirty="0" smtClean="0">
                <a:latin typeface="나눔스퀘어 ExtraBold" pitchFamily="50" charset="-127"/>
                <a:ea typeface="나눔스퀘어 ExtraBold" pitchFamily="50" charset="-127"/>
              </a:rPr>
              <a:t> 분석</a:t>
            </a:r>
            <a:endParaRPr lang="ko-KR" altLang="en-US" dirty="0"/>
          </a:p>
        </p:txBody>
      </p:sp>
      <p:sp>
        <p:nvSpPr>
          <p:cNvPr id="6" name="직사각형 23"/>
          <p:cNvSpPr/>
          <p:nvPr/>
        </p:nvSpPr>
        <p:spPr>
          <a:xfrm>
            <a:off x="539552" y="1163689"/>
            <a:ext cx="3384376" cy="4154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주요 상권</a:t>
            </a:r>
            <a:r>
              <a:rPr lang="en-US" altLang="ko-KR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(1) - </a:t>
            </a:r>
            <a:r>
              <a:rPr lang="ko-KR" altLang="en-US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의창구</a:t>
            </a:r>
            <a:endParaRPr kumimoji="0" lang="ko-KR" altLang="en-US" sz="14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23678"/>
            <a:ext cx="3342481" cy="27157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923678"/>
            <a:ext cx="3342481" cy="2715765"/>
          </a:xfrm>
          <a:prstGeom prst="rect">
            <a:avLst/>
          </a:prstGeom>
        </p:spPr>
      </p:pic>
      <p:sp>
        <p:nvSpPr>
          <p:cNvPr id="8" name="직사각형 23"/>
          <p:cNvSpPr/>
          <p:nvPr/>
        </p:nvSpPr>
        <p:spPr>
          <a:xfrm>
            <a:off x="683568" y="1511853"/>
            <a:ext cx="3342481" cy="38440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의창구</a:t>
            </a:r>
            <a:r>
              <a:rPr lang="en-US" altLang="ko-KR" sz="1400" b="1" spc="-150" dirty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 </a:t>
            </a:r>
            <a:r>
              <a:rPr lang="ko-KR" altLang="en-US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창원역 주변</a:t>
            </a:r>
            <a:endParaRPr kumimoji="0" lang="ko-KR" altLang="en-US" sz="14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  <p:sp>
        <p:nvSpPr>
          <p:cNvPr id="9" name="직사각형 23"/>
          <p:cNvSpPr/>
          <p:nvPr/>
        </p:nvSpPr>
        <p:spPr>
          <a:xfrm>
            <a:off x="5076056" y="1511853"/>
            <a:ext cx="3342481" cy="38440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의창구</a:t>
            </a:r>
            <a:r>
              <a:rPr lang="en-US" altLang="ko-KR" sz="1400" b="1" spc="-150" dirty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 </a:t>
            </a:r>
            <a:r>
              <a:rPr lang="ko-KR" altLang="en-US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의창동</a:t>
            </a:r>
            <a:endParaRPr kumimoji="0" lang="ko-KR" altLang="en-US" sz="14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  <p:sp>
        <p:nvSpPr>
          <p:cNvPr id="11" name="직사각형 23"/>
          <p:cNvSpPr/>
          <p:nvPr/>
        </p:nvSpPr>
        <p:spPr>
          <a:xfrm>
            <a:off x="539552" y="609773"/>
            <a:ext cx="338437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2-2. </a:t>
            </a:r>
            <a:r>
              <a:rPr lang="ko-KR" altLang="en-US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주차 공간</a:t>
            </a:r>
            <a:r>
              <a:rPr lang="en-US" altLang="ko-KR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&amp;</a:t>
            </a:r>
            <a:r>
              <a:rPr lang="ko-KR" altLang="en-US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지역 분석</a:t>
            </a:r>
            <a:endParaRPr kumimoji="0" lang="ko-KR" altLang="en-US" sz="16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36296" y="817440"/>
            <a:ext cx="1725152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ko-KR" sz="1100" b="1" spc="-150" dirty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(</a:t>
            </a:r>
            <a:r>
              <a:rPr lang="ko-KR" altLang="en-US" sz="1100" b="1" spc="-150" dirty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출처 </a:t>
            </a:r>
            <a:r>
              <a:rPr lang="en-US" altLang="ko-KR" sz="1100" b="1" spc="-150" dirty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: </a:t>
            </a:r>
            <a:r>
              <a:rPr lang="en-US" altLang="ko-KR" sz="11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vworld map, </a:t>
            </a:r>
            <a:r>
              <a:rPr lang="ko-KR" altLang="en-US" sz="11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오픈메이트 </a:t>
            </a:r>
            <a:r>
              <a:rPr lang="en-US" altLang="ko-KR" sz="11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)</a:t>
            </a:r>
            <a:endParaRPr lang="en-US" altLang="ko-KR" sz="1100" b="1" spc="-15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53641012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ExtraBold" pitchFamily="50" charset="-127"/>
                <a:ea typeface="나눔스퀘어 ExtraBold" pitchFamily="50" charset="-127"/>
              </a:rPr>
              <a:t>02. </a:t>
            </a:r>
            <a:r>
              <a:rPr lang="ko-KR" altLang="en-US" dirty="0" smtClean="0"/>
              <a:t>데이터</a:t>
            </a:r>
            <a:r>
              <a:rPr lang="ko-KR" altLang="en-US" dirty="0" smtClean="0">
                <a:latin typeface="나눔스퀘어 ExtraBold" pitchFamily="50" charset="-127"/>
                <a:ea typeface="나눔스퀘어 ExtraBold" pitchFamily="50" charset="-127"/>
              </a:rPr>
              <a:t> 분석</a:t>
            </a:r>
            <a:endParaRPr lang="ko-KR" altLang="en-US" dirty="0"/>
          </a:p>
        </p:txBody>
      </p:sp>
      <p:sp>
        <p:nvSpPr>
          <p:cNvPr id="6" name="직사각형 23"/>
          <p:cNvSpPr/>
          <p:nvPr/>
        </p:nvSpPr>
        <p:spPr>
          <a:xfrm>
            <a:off x="683568" y="1511853"/>
            <a:ext cx="3342481" cy="38440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의창구</a:t>
            </a:r>
            <a:r>
              <a:rPr lang="en-US" altLang="ko-KR" sz="1400" b="1" spc="-150" dirty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 </a:t>
            </a:r>
            <a:r>
              <a:rPr lang="ko-KR" altLang="en-US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명곡동</a:t>
            </a:r>
            <a:endParaRPr kumimoji="0" lang="ko-KR" altLang="en-US" sz="14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23678"/>
            <a:ext cx="3342481" cy="27157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923678"/>
            <a:ext cx="3342480" cy="2715765"/>
          </a:xfrm>
          <a:prstGeom prst="rect">
            <a:avLst/>
          </a:prstGeom>
        </p:spPr>
      </p:pic>
      <p:sp>
        <p:nvSpPr>
          <p:cNvPr id="8" name="직사각형 23"/>
          <p:cNvSpPr/>
          <p:nvPr/>
        </p:nvSpPr>
        <p:spPr>
          <a:xfrm>
            <a:off x="5076056" y="1511853"/>
            <a:ext cx="3342481" cy="38440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의창구</a:t>
            </a:r>
            <a:r>
              <a:rPr lang="en-US" altLang="ko-KR" sz="1400" b="1" spc="-150" dirty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 </a:t>
            </a:r>
            <a:r>
              <a:rPr lang="ko-KR" altLang="en-US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시티세븐 주변</a:t>
            </a:r>
            <a:endParaRPr kumimoji="0" lang="ko-KR" altLang="en-US" sz="14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  <p:sp>
        <p:nvSpPr>
          <p:cNvPr id="10" name="직사각형 23"/>
          <p:cNvSpPr/>
          <p:nvPr/>
        </p:nvSpPr>
        <p:spPr>
          <a:xfrm>
            <a:off x="539552" y="1163689"/>
            <a:ext cx="3384376" cy="4154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주요 상권</a:t>
            </a:r>
            <a:r>
              <a:rPr lang="en-US" altLang="ko-KR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(1) - </a:t>
            </a:r>
            <a:r>
              <a:rPr lang="ko-KR" altLang="en-US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의창구</a:t>
            </a:r>
            <a:endParaRPr kumimoji="0" lang="ko-KR" altLang="en-US" sz="14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  <p:sp>
        <p:nvSpPr>
          <p:cNvPr id="12" name="직사각형 23"/>
          <p:cNvSpPr/>
          <p:nvPr/>
        </p:nvSpPr>
        <p:spPr>
          <a:xfrm>
            <a:off x="539552" y="609773"/>
            <a:ext cx="338437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2-2. </a:t>
            </a:r>
            <a:r>
              <a:rPr lang="ko-KR" altLang="en-US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주차 공간</a:t>
            </a:r>
            <a:r>
              <a:rPr lang="en-US" altLang="ko-KR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&amp;</a:t>
            </a:r>
            <a:r>
              <a:rPr lang="ko-KR" altLang="en-US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지역 분석</a:t>
            </a:r>
            <a:endParaRPr kumimoji="0" lang="ko-KR" altLang="en-US" sz="16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236296" y="817440"/>
            <a:ext cx="1725152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ko-KR" sz="1100" b="1" spc="-150" dirty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(</a:t>
            </a:r>
            <a:r>
              <a:rPr lang="ko-KR" altLang="en-US" sz="1100" b="1" spc="-150" dirty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출처 </a:t>
            </a:r>
            <a:r>
              <a:rPr lang="en-US" altLang="ko-KR" sz="1100" b="1" spc="-150" dirty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: </a:t>
            </a:r>
            <a:r>
              <a:rPr lang="en-US" altLang="ko-KR" sz="11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vworld map, </a:t>
            </a:r>
            <a:r>
              <a:rPr lang="ko-KR" altLang="en-US" sz="11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오픈메이트 </a:t>
            </a:r>
            <a:r>
              <a:rPr lang="en-US" altLang="ko-KR" sz="11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)</a:t>
            </a:r>
            <a:endParaRPr lang="en-US" altLang="ko-KR" sz="1100" b="1" spc="-15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4689540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24414">
            <a:off x="411979" y="355945"/>
            <a:ext cx="427112" cy="427112"/>
          </a:xfrm>
          <a:prstGeom prst="rect">
            <a:avLst/>
          </a:prstGeom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509437" y="324832"/>
            <a:ext cx="3126460" cy="71323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>
                    <a:lumMod val="85000"/>
                    <a:lumOff val="1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  <a:cs typeface="+mj-cs"/>
              </a:defRPr>
            </a:lvl1pPr>
          </a:lstStyle>
          <a:p>
            <a:r>
              <a:rPr lang="en-US" altLang="ko-KR" sz="2800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We are PILOT !</a:t>
            </a:r>
            <a:endParaRPr lang="ko-KR" altLang="en-US" sz="2800" spc="-150" dirty="0">
              <a:solidFill>
                <a:srgbClr val="376091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2453653" y="1491630"/>
            <a:ext cx="4608512" cy="2901836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>
                    <a:lumMod val="85000"/>
                    <a:lumOff val="1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  <a:cs typeface="+mj-cs"/>
              </a:defRPr>
            </a:lvl1pPr>
          </a:lstStyle>
          <a:p>
            <a:pPr algn="l"/>
            <a:r>
              <a:rPr lang="en-US" altLang="ko-KR" sz="3600" spc="-150" dirty="0" smtClean="0">
                <a:solidFill>
                  <a:srgbClr val="DF5656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P</a:t>
            </a:r>
            <a:r>
              <a:rPr lang="en-US" altLang="ko-KR" sz="3600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recise(</a:t>
            </a:r>
            <a:r>
              <a:rPr lang="ko-KR" altLang="en-US" sz="3600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정확한</a:t>
            </a:r>
            <a:r>
              <a:rPr lang="en-US" altLang="ko-KR" sz="3600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)</a:t>
            </a:r>
          </a:p>
          <a:p>
            <a:pPr algn="l"/>
            <a:r>
              <a:rPr lang="en-US" altLang="ko-KR" sz="3600" spc="-150" dirty="0" smtClean="0">
                <a:solidFill>
                  <a:srgbClr val="DF5656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I</a:t>
            </a:r>
            <a:r>
              <a:rPr lang="en-US" altLang="ko-KR" sz="3600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ngenious(</a:t>
            </a:r>
            <a:r>
              <a:rPr lang="ko-KR" altLang="en-US" sz="3600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기발한</a:t>
            </a:r>
            <a:r>
              <a:rPr lang="en-US" altLang="ko-KR" sz="3600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)</a:t>
            </a:r>
          </a:p>
          <a:p>
            <a:pPr algn="l"/>
            <a:r>
              <a:rPr lang="en-US" altLang="ko-KR" sz="3600" spc="-150" dirty="0" smtClean="0">
                <a:solidFill>
                  <a:srgbClr val="DF5656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L</a:t>
            </a:r>
            <a:r>
              <a:rPr lang="en-US" altLang="ko-KR" sz="3600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eading(</a:t>
            </a:r>
            <a:r>
              <a:rPr lang="ko-KR" altLang="en-US" sz="3600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팀을 이끄는</a:t>
            </a:r>
            <a:r>
              <a:rPr lang="en-US" altLang="ko-KR" sz="3600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)</a:t>
            </a:r>
          </a:p>
          <a:p>
            <a:pPr algn="l"/>
            <a:r>
              <a:rPr lang="en-US" altLang="ko-KR" sz="3600" spc="-150" dirty="0" smtClean="0">
                <a:solidFill>
                  <a:srgbClr val="DF5656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O</a:t>
            </a:r>
            <a:r>
              <a:rPr lang="en-US" altLang="ko-KR" sz="3600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utstanding(</a:t>
            </a:r>
            <a:r>
              <a:rPr lang="ko-KR" altLang="en-US" sz="3600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두드러진</a:t>
            </a:r>
            <a:r>
              <a:rPr lang="en-US" altLang="ko-KR" sz="3600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)</a:t>
            </a:r>
          </a:p>
          <a:p>
            <a:pPr algn="l"/>
            <a:r>
              <a:rPr lang="en-US" altLang="ko-KR" sz="3600" spc="-150" dirty="0" smtClean="0">
                <a:solidFill>
                  <a:srgbClr val="DF5656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T</a:t>
            </a:r>
            <a:r>
              <a:rPr lang="en-US" altLang="ko-KR" sz="3600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alent(</a:t>
            </a:r>
            <a:r>
              <a:rPr lang="ko-KR" altLang="en-US" sz="3600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유능한</a:t>
            </a:r>
            <a:r>
              <a:rPr lang="en-US" altLang="ko-KR" sz="3600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)</a:t>
            </a:r>
          </a:p>
          <a:p>
            <a:pPr algn="l"/>
            <a:endParaRPr lang="ko-KR" altLang="en-US" sz="3600" spc="-150" dirty="0">
              <a:solidFill>
                <a:srgbClr val="376091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506613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ExtraBold" pitchFamily="50" charset="-127"/>
                <a:ea typeface="나눔스퀘어 ExtraBold" pitchFamily="50" charset="-127"/>
              </a:rPr>
              <a:t>02. </a:t>
            </a:r>
            <a:r>
              <a:rPr lang="ko-KR" altLang="en-US" dirty="0" smtClean="0"/>
              <a:t>데이터</a:t>
            </a:r>
            <a:r>
              <a:rPr lang="ko-KR" altLang="en-US" dirty="0" smtClean="0">
                <a:latin typeface="나눔스퀘어 ExtraBold" pitchFamily="50" charset="-127"/>
                <a:ea typeface="나눔스퀘어 ExtraBold" pitchFamily="50" charset="-127"/>
              </a:rPr>
              <a:t> 분석</a:t>
            </a:r>
            <a:endParaRPr lang="ko-KR" altLang="en-US" dirty="0"/>
          </a:p>
        </p:txBody>
      </p:sp>
      <p:sp>
        <p:nvSpPr>
          <p:cNvPr id="4" name="직사각형 23"/>
          <p:cNvSpPr/>
          <p:nvPr/>
        </p:nvSpPr>
        <p:spPr>
          <a:xfrm>
            <a:off x="683568" y="1511853"/>
            <a:ext cx="3342481" cy="38440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성산구</a:t>
            </a:r>
            <a:r>
              <a:rPr lang="en-US" altLang="ko-KR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 </a:t>
            </a:r>
            <a:r>
              <a:rPr lang="ko-KR" altLang="en-US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상남동 창원시청 앞</a:t>
            </a:r>
            <a:endParaRPr kumimoji="0" lang="ko-KR" altLang="en-US" sz="14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23678"/>
            <a:ext cx="3342480" cy="27157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923678"/>
            <a:ext cx="3342480" cy="2715765"/>
          </a:xfrm>
          <a:prstGeom prst="rect">
            <a:avLst/>
          </a:prstGeom>
        </p:spPr>
      </p:pic>
      <p:sp>
        <p:nvSpPr>
          <p:cNvPr id="8" name="직사각형 23"/>
          <p:cNvSpPr/>
          <p:nvPr/>
        </p:nvSpPr>
        <p:spPr>
          <a:xfrm>
            <a:off x="5076056" y="1511853"/>
            <a:ext cx="3342481" cy="38440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성산구 대방동</a:t>
            </a:r>
            <a:endParaRPr kumimoji="0" lang="ko-KR" altLang="en-US" sz="14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  <p:sp>
        <p:nvSpPr>
          <p:cNvPr id="9" name="직사각형 23"/>
          <p:cNvSpPr/>
          <p:nvPr/>
        </p:nvSpPr>
        <p:spPr>
          <a:xfrm>
            <a:off x="539552" y="1163689"/>
            <a:ext cx="3384376" cy="4154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주요 상권</a:t>
            </a:r>
            <a:r>
              <a:rPr lang="en-US" altLang="ko-KR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(2) - </a:t>
            </a:r>
            <a:r>
              <a:rPr lang="ko-KR" altLang="en-US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성산구</a:t>
            </a:r>
            <a:endParaRPr kumimoji="0" lang="ko-KR" altLang="en-US" sz="14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  <p:sp>
        <p:nvSpPr>
          <p:cNvPr id="11" name="직사각형 23"/>
          <p:cNvSpPr/>
          <p:nvPr/>
        </p:nvSpPr>
        <p:spPr>
          <a:xfrm>
            <a:off x="539552" y="609773"/>
            <a:ext cx="338437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2-2. </a:t>
            </a:r>
            <a:r>
              <a:rPr lang="ko-KR" altLang="en-US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주차 공간</a:t>
            </a:r>
            <a:r>
              <a:rPr lang="en-US" altLang="ko-KR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&amp;</a:t>
            </a:r>
            <a:r>
              <a:rPr lang="ko-KR" altLang="en-US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지역 분석</a:t>
            </a:r>
            <a:endParaRPr kumimoji="0" lang="ko-KR" altLang="en-US" sz="16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36296" y="817440"/>
            <a:ext cx="1725152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ko-KR" sz="1100" b="1" spc="-150" dirty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(</a:t>
            </a:r>
            <a:r>
              <a:rPr lang="ko-KR" altLang="en-US" sz="1100" b="1" spc="-150" dirty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출처 </a:t>
            </a:r>
            <a:r>
              <a:rPr lang="en-US" altLang="ko-KR" sz="1100" b="1" spc="-150" dirty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: </a:t>
            </a:r>
            <a:r>
              <a:rPr lang="en-US" altLang="ko-KR" sz="11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vworld map, </a:t>
            </a:r>
            <a:r>
              <a:rPr lang="ko-KR" altLang="en-US" sz="11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오픈메이트 </a:t>
            </a:r>
            <a:r>
              <a:rPr lang="en-US" altLang="ko-KR" sz="11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)</a:t>
            </a:r>
            <a:endParaRPr lang="en-US" altLang="ko-KR" sz="1100" b="1" spc="-15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7602571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ExtraBold" pitchFamily="50" charset="-127"/>
                <a:ea typeface="나눔스퀘어 ExtraBold" pitchFamily="50" charset="-127"/>
              </a:rPr>
              <a:t>02. </a:t>
            </a:r>
            <a:r>
              <a:rPr lang="ko-KR" altLang="en-US" dirty="0" smtClean="0"/>
              <a:t>데이터</a:t>
            </a:r>
            <a:r>
              <a:rPr lang="ko-KR" altLang="en-US" dirty="0" smtClean="0">
                <a:latin typeface="나눔스퀘어 ExtraBold" pitchFamily="50" charset="-127"/>
                <a:ea typeface="나눔스퀘어 ExtraBold" pitchFamily="50" charset="-127"/>
              </a:rPr>
              <a:t> 분석</a:t>
            </a:r>
            <a:endParaRPr lang="ko-KR" altLang="en-US" dirty="0"/>
          </a:p>
        </p:txBody>
      </p:sp>
      <p:sp>
        <p:nvSpPr>
          <p:cNvPr id="4" name="직사각형 23"/>
          <p:cNvSpPr/>
          <p:nvPr/>
        </p:nvSpPr>
        <p:spPr>
          <a:xfrm>
            <a:off x="179513" y="1707654"/>
            <a:ext cx="2808313" cy="4154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마산합포구  경남대 앞</a:t>
            </a:r>
            <a:endParaRPr kumimoji="0" lang="ko-KR" altLang="en-US" sz="14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179313"/>
            <a:ext cx="2830931" cy="2300132"/>
          </a:xfrm>
          <a:prstGeom prst="rect">
            <a:avLst/>
          </a:prstGeom>
        </p:spPr>
      </p:pic>
      <p:sp>
        <p:nvSpPr>
          <p:cNvPr id="9" name="직사각형 23"/>
          <p:cNvSpPr/>
          <p:nvPr/>
        </p:nvSpPr>
        <p:spPr>
          <a:xfrm>
            <a:off x="3166216" y="1723202"/>
            <a:ext cx="2808313" cy="38440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마산합포구  오동동</a:t>
            </a:r>
            <a:endParaRPr kumimoji="0" lang="ko-KR" altLang="en-US" sz="14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215" y="2179313"/>
            <a:ext cx="2830931" cy="2300131"/>
          </a:xfrm>
          <a:prstGeom prst="rect">
            <a:avLst/>
          </a:prstGeom>
        </p:spPr>
      </p:pic>
      <p:sp>
        <p:nvSpPr>
          <p:cNvPr id="11" name="직사각형 23"/>
          <p:cNvSpPr/>
          <p:nvPr/>
        </p:nvSpPr>
        <p:spPr>
          <a:xfrm>
            <a:off x="6156177" y="1723202"/>
            <a:ext cx="2808313" cy="38440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마산합포구  종합경기장 앞</a:t>
            </a:r>
            <a:endParaRPr kumimoji="0" lang="ko-KR" altLang="en-US" sz="14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2179313"/>
            <a:ext cx="2830931" cy="2300131"/>
          </a:xfrm>
          <a:prstGeom prst="rect">
            <a:avLst/>
          </a:prstGeom>
        </p:spPr>
      </p:pic>
      <p:sp>
        <p:nvSpPr>
          <p:cNvPr id="13" name="직사각형 23"/>
          <p:cNvSpPr/>
          <p:nvPr/>
        </p:nvSpPr>
        <p:spPr>
          <a:xfrm>
            <a:off x="539552" y="1163689"/>
            <a:ext cx="3384376" cy="4154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주요 상권</a:t>
            </a:r>
            <a:r>
              <a:rPr lang="en-US" altLang="ko-KR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(3) - </a:t>
            </a:r>
            <a:r>
              <a:rPr lang="ko-KR" altLang="en-US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마산합포구</a:t>
            </a:r>
            <a:endParaRPr kumimoji="0" lang="ko-KR" altLang="en-US" sz="14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  <p:sp>
        <p:nvSpPr>
          <p:cNvPr id="15" name="직사각형 23"/>
          <p:cNvSpPr/>
          <p:nvPr/>
        </p:nvSpPr>
        <p:spPr>
          <a:xfrm>
            <a:off x="539552" y="609773"/>
            <a:ext cx="338437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2-2. </a:t>
            </a:r>
            <a:r>
              <a:rPr lang="ko-KR" altLang="en-US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주차 공간</a:t>
            </a:r>
            <a:r>
              <a:rPr lang="en-US" altLang="ko-KR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&amp;</a:t>
            </a:r>
            <a:r>
              <a:rPr lang="ko-KR" altLang="en-US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지역 분석</a:t>
            </a:r>
            <a:endParaRPr kumimoji="0" lang="ko-KR" altLang="en-US" sz="16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236296" y="817440"/>
            <a:ext cx="1725152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ko-KR" sz="1100" b="1" spc="-150" dirty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(</a:t>
            </a:r>
            <a:r>
              <a:rPr lang="ko-KR" altLang="en-US" sz="1100" b="1" spc="-150" dirty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출처 </a:t>
            </a:r>
            <a:r>
              <a:rPr lang="en-US" altLang="ko-KR" sz="1100" b="1" spc="-150" dirty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: </a:t>
            </a:r>
            <a:r>
              <a:rPr lang="en-US" altLang="ko-KR" sz="11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vworld map, </a:t>
            </a:r>
            <a:r>
              <a:rPr lang="ko-KR" altLang="en-US" sz="11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오픈메이트 </a:t>
            </a:r>
            <a:r>
              <a:rPr lang="en-US" altLang="ko-KR" sz="11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)</a:t>
            </a:r>
            <a:endParaRPr lang="en-US" altLang="ko-KR" sz="1100" b="1" spc="-15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27918115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ExtraBold" pitchFamily="50" charset="-127"/>
                <a:ea typeface="나눔스퀘어 ExtraBold" pitchFamily="50" charset="-127"/>
              </a:rPr>
              <a:t>02. </a:t>
            </a:r>
            <a:r>
              <a:rPr lang="ko-KR" altLang="en-US" dirty="0" smtClean="0"/>
              <a:t>데이터</a:t>
            </a:r>
            <a:r>
              <a:rPr lang="ko-KR" altLang="en-US" dirty="0" smtClean="0">
                <a:latin typeface="나눔스퀘어 ExtraBold" pitchFamily="50" charset="-127"/>
                <a:ea typeface="나눔스퀘어 ExtraBold" pitchFamily="50" charset="-127"/>
              </a:rPr>
              <a:t> 분석</a:t>
            </a:r>
            <a:endParaRPr lang="ko-KR" altLang="en-US" dirty="0"/>
          </a:p>
        </p:txBody>
      </p:sp>
      <p:sp>
        <p:nvSpPr>
          <p:cNvPr id="4" name="직사각형 23"/>
          <p:cNvSpPr/>
          <p:nvPr/>
        </p:nvSpPr>
        <p:spPr>
          <a:xfrm>
            <a:off x="683568" y="1511853"/>
            <a:ext cx="3342481" cy="38440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마산회원구 고속버스터미널 앞</a:t>
            </a:r>
            <a:endParaRPr kumimoji="0" lang="ko-KR" altLang="en-US" sz="14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23678"/>
            <a:ext cx="3342480" cy="27157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923678"/>
            <a:ext cx="3342480" cy="2715765"/>
          </a:xfrm>
          <a:prstGeom prst="rect">
            <a:avLst/>
          </a:prstGeom>
        </p:spPr>
      </p:pic>
      <p:sp>
        <p:nvSpPr>
          <p:cNvPr id="8" name="직사각형 23"/>
          <p:cNvSpPr/>
          <p:nvPr/>
        </p:nvSpPr>
        <p:spPr>
          <a:xfrm>
            <a:off x="5076056" y="1511853"/>
            <a:ext cx="3342481" cy="38440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마산회원구 합성동 마산역 주변</a:t>
            </a:r>
            <a:endParaRPr kumimoji="0" lang="ko-KR" altLang="en-US" sz="14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  <p:sp>
        <p:nvSpPr>
          <p:cNvPr id="9" name="직사각형 23"/>
          <p:cNvSpPr/>
          <p:nvPr/>
        </p:nvSpPr>
        <p:spPr>
          <a:xfrm>
            <a:off x="539552" y="1163689"/>
            <a:ext cx="3384376" cy="4154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주요 상권</a:t>
            </a:r>
            <a:r>
              <a:rPr lang="en-US" altLang="ko-KR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(4) - </a:t>
            </a:r>
            <a:r>
              <a:rPr lang="ko-KR" altLang="en-US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마산회원구</a:t>
            </a:r>
            <a:endParaRPr kumimoji="0" lang="ko-KR" altLang="en-US" sz="14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  <p:sp>
        <p:nvSpPr>
          <p:cNvPr id="11" name="직사각형 23"/>
          <p:cNvSpPr/>
          <p:nvPr/>
        </p:nvSpPr>
        <p:spPr>
          <a:xfrm>
            <a:off x="539552" y="609773"/>
            <a:ext cx="338437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2-2. </a:t>
            </a:r>
            <a:r>
              <a:rPr lang="ko-KR" altLang="en-US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주차 공간</a:t>
            </a:r>
            <a:r>
              <a:rPr lang="en-US" altLang="ko-KR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&amp;</a:t>
            </a:r>
            <a:r>
              <a:rPr lang="ko-KR" altLang="en-US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지역 분석</a:t>
            </a:r>
            <a:endParaRPr kumimoji="0" lang="ko-KR" altLang="en-US" sz="16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36296" y="817440"/>
            <a:ext cx="1725152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ko-KR" sz="1100" b="1" spc="-150" dirty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(</a:t>
            </a:r>
            <a:r>
              <a:rPr lang="ko-KR" altLang="en-US" sz="1100" b="1" spc="-150" dirty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출처 </a:t>
            </a:r>
            <a:r>
              <a:rPr lang="en-US" altLang="ko-KR" sz="1100" b="1" spc="-150" dirty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: </a:t>
            </a:r>
            <a:r>
              <a:rPr lang="en-US" altLang="ko-KR" sz="11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vworld map, </a:t>
            </a:r>
            <a:r>
              <a:rPr lang="ko-KR" altLang="en-US" sz="11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오픈메이트 </a:t>
            </a:r>
            <a:r>
              <a:rPr lang="en-US" altLang="ko-KR" sz="11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)</a:t>
            </a:r>
            <a:endParaRPr lang="en-US" altLang="ko-KR" sz="1100" b="1" spc="-15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4372388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ExtraBold" pitchFamily="50" charset="-127"/>
                <a:ea typeface="나눔스퀘어 ExtraBold" pitchFamily="50" charset="-127"/>
              </a:rPr>
              <a:t>02. </a:t>
            </a:r>
            <a:r>
              <a:rPr lang="ko-KR" altLang="en-US" dirty="0" smtClean="0"/>
              <a:t>데이터</a:t>
            </a:r>
            <a:r>
              <a:rPr lang="ko-KR" altLang="en-US" dirty="0" smtClean="0">
                <a:latin typeface="나눔스퀘어 ExtraBold" pitchFamily="50" charset="-127"/>
                <a:ea typeface="나눔스퀘어 ExtraBold" pitchFamily="50" charset="-127"/>
              </a:rPr>
              <a:t> 분석</a:t>
            </a:r>
            <a:endParaRPr lang="ko-KR" altLang="en-US" dirty="0"/>
          </a:p>
        </p:txBody>
      </p:sp>
      <p:sp>
        <p:nvSpPr>
          <p:cNvPr id="4" name="직사각형 23"/>
          <p:cNvSpPr/>
          <p:nvPr/>
        </p:nvSpPr>
        <p:spPr>
          <a:xfrm>
            <a:off x="179513" y="1723202"/>
            <a:ext cx="2808313" cy="38440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진해구 충무동 진해역 앞</a:t>
            </a:r>
            <a:endParaRPr kumimoji="0" lang="ko-KR" altLang="en-US" sz="14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179313"/>
            <a:ext cx="2830931" cy="2300131"/>
          </a:xfrm>
          <a:prstGeom prst="rect">
            <a:avLst/>
          </a:prstGeom>
        </p:spPr>
      </p:pic>
      <p:sp>
        <p:nvSpPr>
          <p:cNvPr id="9" name="직사각형 23"/>
          <p:cNvSpPr/>
          <p:nvPr/>
        </p:nvSpPr>
        <p:spPr>
          <a:xfrm>
            <a:off x="3166216" y="1723202"/>
            <a:ext cx="2808313" cy="38440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진해구 석동 법원 앞</a:t>
            </a:r>
            <a:endParaRPr kumimoji="0" lang="ko-KR" altLang="en-US" sz="14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215" y="2179313"/>
            <a:ext cx="2830930" cy="2300131"/>
          </a:xfrm>
          <a:prstGeom prst="rect">
            <a:avLst/>
          </a:prstGeom>
        </p:spPr>
      </p:pic>
      <p:sp>
        <p:nvSpPr>
          <p:cNvPr id="11" name="직사각형 23"/>
          <p:cNvSpPr/>
          <p:nvPr/>
        </p:nvSpPr>
        <p:spPr>
          <a:xfrm>
            <a:off x="6156177" y="1723202"/>
            <a:ext cx="2808313" cy="38440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진해구 용원동</a:t>
            </a:r>
            <a:endParaRPr kumimoji="0" lang="ko-KR" altLang="en-US" sz="14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2179313"/>
            <a:ext cx="2830930" cy="2300131"/>
          </a:xfrm>
          <a:prstGeom prst="rect">
            <a:avLst/>
          </a:prstGeom>
        </p:spPr>
      </p:pic>
      <p:sp>
        <p:nvSpPr>
          <p:cNvPr id="13" name="직사각형 23"/>
          <p:cNvSpPr/>
          <p:nvPr/>
        </p:nvSpPr>
        <p:spPr>
          <a:xfrm>
            <a:off x="539552" y="1163689"/>
            <a:ext cx="3384376" cy="4154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주요 상권</a:t>
            </a:r>
            <a:r>
              <a:rPr lang="en-US" altLang="ko-KR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(5) - </a:t>
            </a:r>
            <a:r>
              <a:rPr lang="ko-KR" altLang="en-US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진해구</a:t>
            </a:r>
            <a:endParaRPr kumimoji="0" lang="ko-KR" altLang="en-US" sz="14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  <p:sp>
        <p:nvSpPr>
          <p:cNvPr id="15" name="직사각형 23"/>
          <p:cNvSpPr/>
          <p:nvPr/>
        </p:nvSpPr>
        <p:spPr>
          <a:xfrm>
            <a:off x="539552" y="609773"/>
            <a:ext cx="338437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2-2. </a:t>
            </a:r>
            <a:r>
              <a:rPr lang="ko-KR" altLang="en-US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주차 공간</a:t>
            </a:r>
            <a:r>
              <a:rPr lang="en-US" altLang="ko-KR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&amp;</a:t>
            </a:r>
            <a:r>
              <a:rPr lang="ko-KR" altLang="en-US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지역 분석</a:t>
            </a:r>
            <a:endParaRPr kumimoji="0" lang="ko-KR" altLang="en-US" sz="16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236296" y="817440"/>
            <a:ext cx="1725152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ko-KR" sz="1100" b="1" spc="-150" dirty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(</a:t>
            </a:r>
            <a:r>
              <a:rPr lang="ko-KR" altLang="en-US" sz="1100" b="1" spc="-150" dirty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출처 </a:t>
            </a:r>
            <a:r>
              <a:rPr lang="en-US" altLang="ko-KR" sz="1100" b="1" spc="-150" dirty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: </a:t>
            </a:r>
            <a:r>
              <a:rPr lang="en-US" altLang="ko-KR" sz="11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vworld map, </a:t>
            </a:r>
            <a:r>
              <a:rPr lang="ko-KR" altLang="en-US" sz="11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오픈메이트 </a:t>
            </a:r>
            <a:r>
              <a:rPr lang="en-US" altLang="ko-KR" sz="11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)</a:t>
            </a:r>
            <a:endParaRPr lang="en-US" altLang="ko-KR" sz="1100" b="1" spc="-15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58598378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ExtraBold" pitchFamily="50" charset="-127"/>
                <a:ea typeface="나눔스퀘어 ExtraBold" pitchFamily="50" charset="-127"/>
              </a:rPr>
              <a:t>02. </a:t>
            </a:r>
            <a:r>
              <a:rPr lang="ko-KR" altLang="en-US" dirty="0" smtClean="0"/>
              <a:t>데이터</a:t>
            </a:r>
            <a:r>
              <a:rPr lang="ko-KR" altLang="en-US" dirty="0" smtClean="0">
                <a:latin typeface="나눔스퀘어 ExtraBold" pitchFamily="50" charset="-127"/>
                <a:ea typeface="나눔스퀘어 ExtraBold" pitchFamily="50" charset="-127"/>
              </a:rPr>
              <a:t> 분석</a:t>
            </a:r>
            <a:endParaRPr lang="ko-KR" altLang="en-US" dirty="0"/>
          </a:p>
        </p:txBody>
      </p:sp>
      <p:sp>
        <p:nvSpPr>
          <p:cNvPr id="5" name="직사각형 23"/>
          <p:cNvSpPr/>
          <p:nvPr/>
        </p:nvSpPr>
        <p:spPr>
          <a:xfrm>
            <a:off x="539552" y="1163689"/>
            <a:ext cx="3384376" cy="4154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주차 사각지대</a:t>
            </a:r>
            <a:r>
              <a:rPr lang="en-US" altLang="ko-KR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(CCTV, </a:t>
            </a:r>
            <a:r>
              <a:rPr lang="ko-KR" altLang="en-US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주차장 정보 분석</a:t>
            </a:r>
            <a:r>
              <a:rPr lang="en-US" altLang="ko-KR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)</a:t>
            </a:r>
            <a:endParaRPr kumimoji="0" lang="ko-KR" altLang="en-US" sz="14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  <p:sp>
        <p:nvSpPr>
          <p:cNvPr id="7" name="직사각형 23"/>
          <p:cNvSpPr/>
          <p:nvPr/>
        </p:nvSpPr>
        <p:spPr>
          <a:xfrm>
            <a:off x="539552" y="609773"/>
            <a:ext cx="338437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2-2. </a:t>
            </a:r>
            <a:r>
              <a:rPr lang="ko-KR" altLang="en-US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주차 공간</a:t>
            </a:r>
            <a:r>
              <a:rPr lang="en-US" altLang="ko-KR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&amp;</a:t>
            </a:r>
            <a:r>
              <a:rPr lang="ko-KR" altLang="en-US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지역 분석</a:t>
            </a:r>
            <a:endParaRPr kumimoji="0" lang="ko-KR" altLang="en-US" sz="16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64214400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ExtraBold" pitchFamily="50" charset="-127"/>
                <a:ea typeface="나눔스퀘어 ExtraBold" pitchFamily="50" charset="-127"/>
              </a:rPr>
              <a:t>02. </a:t>
            </a:r>
            <a:r>
              <a:rPr lang="ko-KR" altLang="en-US" dirty="0" smtClean="0"/>
              <a:t>데이터</a:t>
            </a:r>
            <a:r>
              <a:rPr lang="ko-KR" altLang="en-US" dirty="0" smtClean="0">
                <a:latin typeface="나눔스퀘어 ExtraBold" pitchFamily="50" charset="-127"/>
                <a:ea typeface="나눔스퀘어 ExtraBold" pitchFamily="50" charset="-127"/>
              </a:rPr>
              <a:t> 분석</a:t>
            </a:r>
            <a:endParaRPr lang="ko-KR" altLang="en-US" dirty="0"/>
          </a:p>
        </p:txBody>
      </p:sp>
      <p:sp>
        <p:nvSpPr>
          <p:cNvPr id="6" name="직사각형 23"/>
          <p:cNvSpPr/>
          <p:nvPr/>
        </p:nvSpPr>
        <p:spPr>
          <a:xfrm>
            <a:off x="539552" y="2571750"/>
            <a:ext cx="3384376" cy="4154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(</a:t>
            </a:r>
            <a:r>
              <a:rPr lang="ko-KR" altLang="en-US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대충 유동 차량 분석하는 슬라이드</a:t>
            </a:r>
            <a:r>
              <a:rPr lang="en-US" altLang="ko-KR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)</a:t>
            </a:r>
            <a:endParaRPr kumimoji="0" lang="ko-KR" altLang="en-US" sz="14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  <p:sp>
        <p:nvSpPr>
          <p:cNvPr id="4" name="직사각형 23"/>
          <p:cNvSpPr/>
          <p:nvPr/>
        </p:nvSpPr>
        <p:spPr>
          <a:xfrm>
            <a:off x="539552" y="609773"/>
            <a:ext cx="338437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2-3. </a:t>
            </a:r>
            <a:r>
              <a:rPr lang="ko-KR" altLang="en-US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유동 차량 분석</a:t>
            </a:r>
            <a:endParaRPr kumimoji="0" lang="ko-KR" altLang="en-US" sz="16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4823001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ExtraBold" pitchFamily="50" charset="-127"/>
                <a:ea typeface="나눔스퀘어 ExtraBold" pitchFamily="50" charset="-127"/>
              </a:rPr>
              <a:t>02. </a:t>
            </a:r>
            <a:r>
              <a:rPr lang="ko-KR" altLang="en-US" dirty="0" smtClean="0"/>
              <a:t>데이터</a:t>
            </a:r>
            <a:r>
              <a:rPr lang="ko-KR" altLang="en-US" dirty="0" smtClean="0">
                <a:latin typeface="나눔스퀘어 ExtraBold" pitchFamily="50" charset="-127"/>
                <a:ea typeface="나눔스퀘어 ExtraBold" pitchFamily="50" charset="-127"/>
              </a:rPr>
              <a:t> 분석</a:t>
            </a:r>
            <a:endParaRPr lang="ko-KR" altLang="en-US" dirty="0"/>
          </a:p>
        </p:txBody>
      </p:sp>
      <p:sp>
        <p:nvSpPr>
          <p:cNvPr id="6" name="직사각형 23"/>
          <p:cNvSpPr/>
          <p:nvPr/>
        </p:nvSpPr>
        <p:spPr>
          <a:xfrm>
            <a:off x="539552" y="2787774"/>
            <a:ext cx="3384376" cy="4154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(</a:t>
            </a:r>
            <a:r>
              <a:rPr lang="ko-KR" altLang="en-US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대충 유동 인구 분석하는 슬라이드</a:t>
            </a:r>
            <a:r>
              <a:rPr lang="en-US" altLang="ko-KR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)</a:t>
            </a:r>
            <a:endParaRPr kumimoji="0" lang="ko-KR" altLang="en-US" sz="14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  <p:sp>
        <p:nvSpPr>
          <p:cNvPr id="4" name="직사각형 23"/>
          <p:cNvSpPr/>
          <p:nvPr/>
        </p:nvSpPr>
        <p:spPr>
          <a:xfrm>
            <a:off x="539552" y="609773"/>
            <a:ext cx="338437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2-4. </a:t>
            </a:r>
            <a:r>
              <a:rPr lang="ko-KR" altLang="en-US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유동 인구 분석</a:t>
            </a:r>
            <a:endParaRPr kumimoji="0" lang="ko-KR" altLang="en-US" sz="16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3322434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ExtraBold" pitchFamily="50" charset="-127"/>
                <a:ea typeface="나눔스퀘어 ExtraBold" pitchFamily="50" charset="-127"/>
              </a:rPr>
              <a:t>02. </a:t>
            </a:r>
            <a:r>
              <a:rPr lang="ko-KR" altLang="en-US" dirty="0" smtClean="0"/>
              <a:t>데이터</a:t>
            </a:r>
            <a:r>
              <a:rPr lang="ko-KR" altLang="en-US" dirty="0" smtClean="0">
                <a:latin typeface="나눔스퀘어 ExtraBold" pitchFamily="50" charset="-127"/>
                <a:ea typeface="나눔스퀘어 ExtraBold" pitchFamily="50" charset="-127"/>
              </a:rPr>
              <a:t> 분석</a:t>
            </a:r>
            <a:endParaRPr lang="ko-KR" altLang="en-US" dirty="0"/>
          </a:p>
        </p:txBody>
      </p:sp>
      <p:sp>
        <p:nvSpPr>
          <p:cNvPr id="6" name="직사각형 23"/>
          <p:cNvSpPr/>
          <p:nvPr/>
        </p:nvSpPr>
        <p:spPr>
          <a:xfrm>
            <a:off x="539552" y="2931790"/>
            <a:ext cx="3888432" cy="4154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(</a:t>
            </a:r>
            <a:r>
              <a:rPr lang="ko-KR" altLang="en-US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대충 앞의 내용 토대로 주차혼잡지역 분석하는 슬라이드</a:t>
            </a:r>
            <a:r>
              <a:rPr lang="en-US" altLang="ko-KR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)</a:t>
            </a:r>
            <a:endParaRPr kumimoji="0" lang="ko-KR" altLang="en-US" sz="14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  <p:sp>
        <p:nvSpPr>
          <p:cNvPr id="4" name="직사각형 23"/>
          <p:cNvSpPr/>
          <p:nvPr/>
        </p:nvSpPr>
        <p:spPr>
          <a:xfrm>
            <a:off x="539552" y="609773"/>
            <a:ext cx="338437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ko-KR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2-5. </a:t>
            </a:r>
            <a:r>
              <a:rPr lang="ko-KR" altLang="en-US" sz="1600" b="1" spc="-150" dirty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요인 </a:t>
            </a:r>
            <a:r>
              <a:rPr lang="ko-KR" altLang="en-US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종합된 </a:t>
            </a:r>
            <a:r>
              <a:rPr lang="ko-KR" altLang="en-US" sz="1600" b="1" spc="-150" dirty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주차 혼잡 </a:t>
            </a:r>
            <a:r>
              <a:rPr lang="ko-KR" altLang="en-US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지역</a:t>
            </a:r>
            <a:endParaRPr kumimoji="0" lang="ko-KR" altLang="en-US" sz="16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2373157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30655" y="2143125"/>
            <a:ext cx="4882690" cy="788665"/>
          </a:xfrm>
          <a:prstGeom prst="roundRect">
            <a:avLst/>
          </a:prstGeom>
          <a:noFill/>
          <a:ln cap="rnd">
            <a:noFill/>
          </a:ln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나눔스퀘어라운드 ExtraBold" pitchFamily="50" charset="-127"/>
                <a:ea typeface="나눔스퀘어라운드 ExtraBold" pitchFamily="50" charset="-127"/>
              </a:rPr>
              <a:t>모</a:t>
            </a:r>
            <a:r>
              <a:rPr lang="ko-KR" altLang="en-US" sz="3600" dirty="0">
                <a:latin typeface="나눔스퀘어라운드 ExtraBold" pitchFamily="50" charset="-127"/>
                <a:ea typeface="나눔스퀘어라운드 ExtraBold" pitchFamily="50" charset="-127"/>
              </a:rPr>
              <a:t>델</a:t>
            </a:r>
            <a:r>
              <a:rPr lang="ko-KR" altLang="en-US" sz="3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r>
              <a:rPr lang="ko-KR" altLang="en-US" sz="3600" dirty="0" smtClean="0">
                <a:latin typeface="나눔스퀘어라운드 ExtraBold" pitchFamily="50" charset="-127"/>
                <a:ea typeface="나눔스퀘어라운드 ExtraBold" pitchFamily="50" charset="-127"/>
              </a:rPr>
              <a:t>수립</a:t>
            </a:r>
            <a:endParaRPr lang="ko-KR" altLang="en-US" sz="360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294967295"/>
          </p:nvPr>
        </p:nvSpPr>
        <p:spPr>
          <a:xfrm>
            <a:off x="2988568" y="1635646"/>
            <a:ext cx="719336" cy="576064"/>
          </a:xfrm>
          <a:prstGeom prst="roundRect">
            <a:avLst/>
          </a:prstGeom>
          <a:solidFill>
            <a:srgbClr val="376091"/>
          </a:solidFill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altLang="ko-KR" sz="3000" dirty="0" smtClean="0">
                <a:solidFill>
                  <a:schemeClr val="tx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03</a:t>
            </a:r>
            <a:endParaRPr lang="ko-KR" altLang="en-US" sz="3000" dirty="0">
              <a:solidFill>
                <a:schemeClr val="tx1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381305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ExtraBold" pitchFamily="50" charset="-127"/>
                <a:ea typeface="나눔스퀘어 ExtraBold" pitchFamily="50" charset="-127"/>
              </a:rPr>
              <a:t>03. </a:t>
            </a:r>
            <a:r>
              <a:rPr lang="ko-KR" altLang="en-US" dirty="0" smtClean="0"/>
              <a:t>모델</a:t>
            </a:r>
            <a:r>
              <a:rPr lang="ko-KR" altLang="en-US" dirty="0" smtClean="0">
                <a:latin typeface="나눔스퀘어 ExtraBold" pitchFamily="50" charset="-127"/>
                <a:ea typeface="나눔스퀘어 ExtraBold" pitchFamily="50" charset="-127"/>
              </a:rPr>
              <a:t> 수립</a:t>
            </a:r>
            <a:endParaRPr lang="ko-KR" altLang="en-US" dirty="0"/>
          </a:p>
        </p:txBody>
      </p:sp>
      <p:sp>
        <p:nvSpPr>
          <p:cNvPr id="6" name="직사각형 23"/>
          <p:cNvSpPr/>
          <p:nvPr/>
        </p:nvSpPr>
        <p:spPr>
          <a:xfrm>
            <a:off x="539552" y="2859782"/>
            <a:ext cx="3384376" cy="4154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(</a:t>
            </a:r>
            <a:r>
              <a:rPr lang="ko-KR" altLang="en-US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대충 모델 분석 프로세스 </a:t>
            </a:r>
            <a:r>
              <a:rPr lang="ko-KR" altLang="en-US" sz="1400" b="1" spc="-150" dirty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쓰</a:t>
            </a:r>
            <a:r>
              <a:rPr lang="ko-KR" altLang="en-US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는 슬라이드</a:t>
            </a:r>
            <a:r>
              <a:rPr lang="en-US" altLang="ko-KR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)</a:t>
            </a:r>
            <a:endParaRPr kumimoji="0" lang="ko-KR" altLang="en-US" sz="14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  <p:sp>
        <p:nvSpPr>
          <p:cNvPr id="4" name="직사각형 23"/>
          <p:cNvSpPr/>
          <p:nvPr/>
        </p:nvSpPr>
        <p:spPr>
          <a:xfrm>
            <a:off x="539552" y="609773"/>
            <a:ext cx="338437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600" b="1" spc="-150" dirty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3</a:t>
            </a:r>
            <a:r>
              <a:rPr lang="en-US" altLang="ko-KR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-1. </a:t>
            </a:r>
            <a:r>
              <a:rPr lang="ko-KR" altLang="en-US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모델 프로세스 </a:t>
            </a:r>
            <a:r>
              <a:rPr lang="en-US" altLang="ko-KR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(</a:t>
            </a:r>
            <a:r>
              <a:rPr lang="ko-KR" altLang="en-US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알고리즘</a:t>
            </a:r>
            <a:r>
              <a:rPr lang="en-US" altLang="ko-KR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)</a:t>
            </a:r>
            <a:endParaRPr kumimoji="0" lang="ko-KR" altLang="en-US" sz="16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9701826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24414">
            <a:off x="411979" y="355945"/>
            <a:ext cx="427112" cy="427112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771800" y="1455444"/>
            <a:ext cx="3672408" cy="2916506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>
                    <a:lumMod val="85000"/>
                    <a:lumOff val="1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  <a:cs typeface="+mj-cs"/>
              </a:defRPr>
            </a:lvl1pPr>
          </a:lstStyle>
          <a:p>
            <a:pPr algn="l"/>
            <a:r>
              <a:rPr lang="ko-KR" altLang="en-US" sz="3600" spc="-150" dirty="0" smtClean="0">
                <a:solidFill>
                  <a:srgbClr val="DF5656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김</a:t>
            </a:r>
            <a:r>
              <a:rPr lang="ko-KR" altLang="en-US" sz="3600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규동 </a:t>
            </a:r>
            <a:r>
              <a:rPr lang="en-US" altLang="ko-KR" sz="2400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(25, </a:t>
            </a:r>
            <a:r>
              <a:rPr lang="ko-KR" altLang="en-US" sz="2400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경상대 </a:t>
            </a:r>
            <a:r>
              <a:rPr lang="en-US" altLang="ko-KR" sz="2400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4</a:t>
            </a:r>
            <a:r>
              <a:rPr lang="ko-KR" altLang="en-US" sz="2400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학년</a:t>
            </a:r>
            <a:r>
              <a:rPr lang="en-US" altLang="ko-KR" sz="2400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)</a:t>
            </a:r>
            <a:endParaRPr lang="en-US" altLang="ko-KR" sz="3600" spc="-150" dirty="0">
              <a:solidFill>
                <a:srgbClr val="DF5656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algn="l"/>
            <a:r>
              <a:rPr lang="ko-KR" altLang="en-US" sz="3600" spc="-150" dirty="0" smtClean="0">
                <a:solidFill>
                  <a:srgbClr val="DF5656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신</a:t>
            </a:r>
            <a:r>
              <a:rPr lang="ko-KR" altLang="en-US" sz="3600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혜원 </a:t>
            </a:r>
            <a:r>
              <a:rPr lang="en-US" altLang="ko-KR" sz="2400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(23, </a:t>
            </a:r>
            <a:r>
              <a:rPr lang="ko-KR" altLang="en-US" sz="2400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대구대</a:t>
            </a:r>
            <a:r>
              <a:rPr lang="en-US" altLang="ko-KR" sz="2400" spc="-150" dirty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r>
              <a:rPr lang="en-US" altLang="ko-KR" sz="2400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3</a:t>
            </a:r>
            <a:r>
              <a:rPr lang="ko-KR" altLang="en-US" sz="2400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학년</a:t>
            </a:r>
            <a:r>
              <a:rPr lang="en-US" altLang="ko-KR" sz="2400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)</a:t>
            </a:r>
          </a:p>
          <a:p>
            <a:pPr algn="l"/>
            <a:r>
              <a:rPr lang="ko-KR" altLang="en-US" sz="3600" spc="-150" dirty="0" err="1" smtClean="0">
                <a:solidFill>
                  <a:srgbClr val="DF5656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김</a:t>
            </a:r>
            <a:r>
              <a:rPr lang="ko-KR" altLang="en-US" sz="3600" spc="-150" dirty="0" err="1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한슬</a:t>
            </a:r>
            <a:r>
              <a:rPr lang="en-US" altLang="ko-KR" sz="3600" spc="-150" dirty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r>
              <a:rPr lang="en-US" altLang="ko-KR" sz="2400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(25, </a:t>
            </a:r>
            <a:r>
              <a:rPr lang="ko-KR" altLang="en-US" sz="2400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창원대 </a:t>
            </a:r>
            <a:r>
              <a:rPr lang="en-US" altLang="ko-KR" sz="2400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4</a:t>
            </a:r>
            <a:r>
              <a:rPr lang="ko-KR" altLang="en-US" sz="2400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학년</a:t>
            </a:r>
            <a:r>
              <a:rPr lang="en-US" altLang="ko-KR" sz="2400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)</a:t>
            </a:r>
          </a:p>
          <a:p>
            <a:pPr algn="l"/>
            <a:r>
              <a:rPr lang="ko-KR" altLang="en-US" sz="3600" spc="-150" dirty="0" smtClean="0">
                <a:solidFill>
                  <a:srgbClr val="DF5656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서</a:t>
            </a:r>
            <a:r>
              <a:rPr lang="ko-KR" altLang="en-US" sz="3600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상훈 </a:t>
            </a:r>
            <a:r>
              <a:rPr lang="en-US" altLang="ko-KR" sz="2400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(25, </a:t>
            </a:r>
            <a:r>
              <a:rPr lang="ko-KR" altLang="en-US" sz="2400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경상대 </a:t>
            </a:r>
            <a:r>
              <a:rPr lang="en-US" altLang="ko-KR" sz="2400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3</a:t>
            </a:r>
            <a:r>
              <a:rPr lang="ko-KR" altLang="en-US" sz="2400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학년</a:t>
            </a:r>
            <a:r>
              <a:rPr lang="en-US" altLang="ko-KR" sz="2400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)</a:t>
            </a:r>
          </a:p>
          <a:p>
            <a:pPr algn="l"/>
            <a:r>
              <a:rPr lang="ko-KR" altLang="en-US" sz="3600" spc="-150" dirty="0" err="1" smtClean="0">
                <a:solidFill>
                  <a:srgbClr val="DF5656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안</a:t>
            </a:r>
            <a:r>
              <a:rPr lang="ko-KR" altLang="en-US" sz="3600" spc="-150" dirty="0" err="1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예림</a:t>
            </a:r>
            <a:r>
              <a:rPr lang="ko-KR" altLang="en-US" sz="3600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r>
              <a:rPr lang="en-US" altLang="ko-KR" sz="2400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(23, </a:t>
            </a:r>
            <a:r>
              <a:rPr lang="ko-KR" altLang="en-US" sz="2400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창원대 </a:t>
            </a:r>
            <a:r>
              <a:rPr lang="en-US" altLang="ko-KR" sz="2400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4</a:t>
            </a:r>
            <a:r>
              <a:rPr lang="ko-KR" altLang="en-US" sz="2400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학년</a:t>
            </a:r>
            <a:r>
              <a:rPr lang="en-US" altLang="ko-KR" sz="2400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)</a:t>
            </a:r>
          </a:p>
          <a:p>
            <a:pPr algn="l"/>
            <a:endParaRPr lang="ko-KR" altLang="en-US" sz="3600" spc="-150" dirty="0">
              <a:solidFill>
                <a:srgbClr val="376091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09437" y="324832"/>
            <a:ext cx="3126460" cy="71323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>
                    <a:lumMod val="85000"/>
                    <a:lumOff val="1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  <a:cs typeface="+mj-cs"/>
              </a:defRPr>
            </a:lvl1pPr>
          </a:lstStyle>
          <a:p>
            <a:r>
              <a:rPr lang="en-US" altLang="ko-KR" sz="2800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We are PILOT !</a:t>
            </a:r>
            <a:endParaRPr lang="ko-KR" altLang="en-US" sz="2800" spc="-150" dirty="0">
              <a:solidFill>
                <a:srgbClr val="376091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026730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ExtraBold" pitchFamily="50" charset="-127"/>
                <a:ea typeface="나눔스퀘어 ExtraBold" pitchFamily="50" charset="-127"/>
              </a:rPr>
              <a:t>03. </a:t>
            </a:r>
            <a:r>
              <a:rPr lang="ko-KR" altLang="en-US" dirty="0" smtClean="0"/>
              <a:t>모델</a:t>
            </a:r>
            <a:r>
              <a:rPr lang="ko-KR" altLang="en-US" dirty="0" smtClean="0">
                <a:latin typeface="나눔스퀘어 ExtraBold" pitchFamily="50" charset="-127"/>
                <a:ea typeface="나눔스퀘어 ExtraBold" pitchFamily="50" charset="-127"/>
              </a:rPr>
              <a:t> 수립</a:t>
            </a:r>
            <a:endParaRPr lang="ko-KR" altLang="en-US" dirty="0"/>
          </a:p>
        </p:txBody>
      </p:sp>
      <p:sp>
        <p:nvSpPr>
          <p:cNvPr id="6" name="직사각형 23"/>
          <p:cNvSpPr/>
          <p:nvPr/>
        </p:nvSpPr>
        <p:spPr>
          <a:xfrm>
            <a:off x="539552" y="2715766"/>
            <a:ext cx="3384376" cy="4154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(</a:t>
            </a:r>
            <a:r>
              <a:rPr lang="ko-KR" altLang="en-US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대충 모델 만드는 과정 넣는 슬라이드</a:t>
            </a:r>
            <a:r>
              <a:rPr lang="en-US" altLang="ko-KR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)</a:t>
            </a:r>
            <a:endParaRPr kumimoji="0" lang="ko-KR" altLang="en-US" sz="14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  <p:sp>
        <p:nvSpPr>
          <p:cNvPr id="5" name="직사각형 23"/>
          <p:cNvSpPr/>
          <p:nvPr/>
        </p:nvSpPr>
        <p:spPr>
          <a:xfrm>
            <a:off x="539552" y="609773"/>
            <a:ext cx="338437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600" b="1" spc="-150" dirty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3</a:t>
            </a:r>
            <a:r>
              <a:rPr lang="en-US" altLang="ko-KR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-2. </a:t>
            </a:r>
            <a:r>
              <a:rPr lang="ko-KR" altLang="en-US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모델 제작</a:t>
            </a:r>
            <a:endParaRPr kumimoji="0" lang="ko-KR" altLang="en-US" sz="16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8750537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ExtraBold" pitchFamily="50" charset="-127"/>
                <a:ea typeface="나눔스퀘어 ExtraBold" pitchFamily="50" charset="-127"/>
              </a:rPr>
              <a:t>03. </a:t>
            </a:r>
            <a:r>
              <a:rPr lang="ko-KR" altLang="en-US" dirty="0" smtClean="0"/>
              <a:t>모델</a:t>
            </a:r>
            <a:r>
              <a:rPr lang="ko-KR" altLang="en-US" dirty="0" smtClean="0">
                <a:latin typeface="나눔스퀘어 ExtraBold" pitchFamily="50" charset="-127"/>
                <a:ea typeface="나눔스퀘어 ExtraBold" pitchFamily="50" charset="-127"/>
              </a:rPr>
              <a:t> 수립</a:t>
            </a:r>
            <a:endParaRPr lang="ko-KR" altLang="en-US" dirty="0"/>
          </a:p>
        </p:txBody>
      </p:sp>
      <p:sp>
        <p:nvSpPr>
          <p:cNvPr id="6" name="직사각형 23"/>
          <p:cNvSpPr/>
          <p:nvPr/>
        </p:nvSpPr>
        <p:spPr>
          <a:xfrm>
            <a:off x="539552" y="2715766"/>
            <a:ext cx="3384376" cy="4154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(</a:t>
            </a:r>
            <a:r>
              <a:rPr lang="ko-KR" altLang="en-US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대충 모델 만드는 과정 넣는 슬라이드</a:t>
            </a:r>
            <a:r>
              <a:rPr lang="en-US" altLang="ko-KR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)</a:t>
            </a:r>
            <a:endParaRPr kumimoji="0" lang="ko-KR" altLang="en-US" sz="14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  <p:sp>
        <p:nvSpPr>
          <p:cNvPr id="5" name="직사각형 23"/>
          <p:cNvSpPr/>
          <p:nvPr/>
        </p:nvSpPr>
        <p:spPr>
          <a:xfrm>
            <a:off x="539552" y="609773"/>
            <a:ext cx="338437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600" b="1" spc="-150" dirty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3</a:t>
            </a:r>
            <a:r>
              <a:rPr lang="en-US" altLang="ko-KR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-2. </a:t>
            </a:r>
            <a:r>
              <a:rPr lang="ko-KR" altLang="en-US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모델 제작</a:t>
            </a:r>
            <a:endParaRPr kumimoji="0" lang="ko-KR" altLang="en-US" sz="16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30985162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30655" y="2143125"/>
            <a:ext cx="4882690" cy="788665"/>
          </a:xfrm>
          <a:prstGeom prst="roundRect">
            <a:avLst/>
          </a:prstGeom>
          <a:noFill/>
          <a:ln cap="rnd">
            <a:noFill/>
          </a:ln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나눔스퀘어라운드 ExtraBold" pitchFamily="50" charset="-127"/>
                <a:ea typeface="나눔스퀘어라운드 ExtraBold" pitchFamily="50" charset="-127"/>
              </a:rPr>
              <a:t>결론</a:t>
            </a:r>
            <a:endParaRPr lang="ko-KR" altLang="en-US" sz="360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294967295"/>
          </p:nvPr>
        </p:nvSpPr>
        <p:spPr>
          <a:xfrm>
            <a:off x="2988568" y="1635646"/>
            <a:ext cx="719336" cy="576064"/>
          </a:xfrm>
          <a:prstGeom prst="roundRect">
            <a:avLst/>
          </a:prstGeom>
          <a:solidFill>
            <a:srgbClr val="376091"/>
          </a:solidFill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altLang="ko-KR" sz="3000" dirty="0" smtClean="0">
                <a:solidFill>
                  <a:schemeClr val="tx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04</a:t>
            </a:r>
            <a:endParaRPr lang="ko-KR" altLang="en-US" sz="3000" dirty="0">
              <a:solidFill>
                <a:schemeClr val="tx1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024565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ExtraBold" pitchFamily="50" charset="-127"/>
                <a:ea typeface="나눔스퀘어 ExtraBold" pitchFamily="50" charset="-127"/>
              </a:rPr>
              <a:t>04. </a:t>
            </a:r>
            <a:r>
              <a:rPr lang="ko-KR" altLang="en-US" dirty="0" smtClean="0"/>
              <a:t>결론</a:t>
            </a:r>
            <a:endParaRPr lang="ko-KR" altLang="en-US" dirty="0"/>
          </a:p>
        </p:txBody>
      </p:sp>
      <p:sp>
        <p:nvSpPr>
          <p:cNvPr id="6" name="직사각형 23"/>
          <p:cNvSpPr/>
          <p:nvPr/>
        </p:nvSpPr>
        <p:spPr>
          <a:xfrm>
            <a:off x="539552" y="2643758"/>
            <a:ext cx="3384376" cy="4154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(</a:t>
            </a:r>
            <a:r>
              <a:rPr lang="ko-KR" altLang="en-US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대충 테스트 방법 넣는 슬라이드</a:t>
            </a:r>
            <a:r>
              <a:rPr lang="en-US" altLang="ko-KR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)</a:t>
            </a:r>
            <a:endParaRPr kumimoji="0" lang="ko-KR" altLang="en-US" sz="14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  <p:sp>
        <p:nvSpPr>
          <p:cNvPr id="4" name="직사각형 23"/>
          <p:cNvSpPr/>
          <p:nvPr/>
        </p:nvSpPr>
        <p:spPr>
          <a:xfrm>
            <a:off x="539552" y="609773"/>
            <a:ext cx="338437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4-1. </a:t>
            </a:r>
            <a:r>
              <a:rPr lang="ko-KR" altLang="en-US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모델 테스트</a:t>
            </a:r>
            <a:endParaRPr kumimoji="0" lang="ko-KR" altLang="en-US" sz="16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70424916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ExtraBold" pitchFamily="50" charset="-127"/>
                <a:ea typeface="나눔스퀘어 ExtraBold" pitchFamily="50" charset="-127"/>
              </a:rPr>
              <a:t>04. </a:t>
            </a:r>
            <a:r>
              <a:rPr lang="ko-KR" altLang="en-US" dirty="0" smtClean="0"/>
              <a:t>결론</a:t>
            </a:r>
            <a:endParaRPr lang="ko-KR" altLang="en-US" dirty="0"/>
          </a:p>
        </p:txBody>
      </p:sp>
      <p:sp>
        <p:nvSpPr>
          <p:cNvPr id="6" name="직사각형 23"/>
          <p:cNvSpPr/>
          <p:nvPr/>
        </p:nvSpPr>
        <p:spPr>
          <a:xfrm>
            <a:off x="539552" y="2787774"/>
            <a:ext cx="3384376" cy="4154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(</a:t>
            </a:r>
            <a:r>
              <a:rPr lang="ko-KR" altLang="en-US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대충 테스트 결과 넣는 슬라이드</a:t>
            </a:r>
            <a:r>
              <a:rPr lang="en-US" altLang="ko-KR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)</a:t>
            </a:r>
            <a:endParaRPr kumimoji="0" lang="ko-KR" altLang="en-US" sz="14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  <p:sp>
        <p:nvSpPr>
          <p:cNvPr id="4" name="직사각형 23"/>
          <p:cNvSpPr/>
          <p:nvPr/>
        </p:nvSpPr>
        <p:spPr>
          <a:xfrm>
            <a:off x="539552" y="609773"/>
            <a:ext cx="338437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4-1. </a:t>
            </a:r>
            <a:r>
              <a:rPr lang="ko-KR" altLang="en-US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모델 테스트</a:t>
            </a:r>
            <a:endParaRPr kumimoji="0" lang="ko-KR" altLang="en-US" sz="16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10672058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ExtraBold" pitchFamily="50" charset="-127"/>
                <a:ea typeface="나눔스퀘어 ExtraBold" pitchFamily="50" charset="-127"/>
              </a:rPr>
              <a:t>04. </a:t>
            </a:r>
            <a:r>
              <a:rPr lang="ko-KR" altLang="en-US" dirty="0" smtClean="0"/>
              <a:t>결론</a:t>
            </a:r>
            <a:endParaRPr lang="ko-KR" altLang="en-US" dirty="0"/>
          </a:p>
        </p:txBody>
      </p:sp>
      <p:sp>
        <p:nvSpPr>
          <p:cNvPr id="6" name="직사각형 23"/>
          <p:cNvSpPr/>
          <p:nvPr/>
        </p:nvSpPr>
        <p:spPr>
          <a:xfrm>
            <a:off x="539552" y="2715766"/>
            <a:ext cx="3384376" cy="4154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(</a:t>
            </a:r>
            <a:r>
              <a:rPr lang="ko-KR" altLang="en-US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대충 이를 활용한 방안 제시하는 슬라이드</a:t>
            </a:r>
            <a:r>
              <a:rPr lang="en-US" altLang="ko-KR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)</a:t>
            </a:r>
            <a:endParaRPr kumimoji="0" lang="ko-KR" altLang="en-US" sz="14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  <p:sp>
        <p:nvSpPr>
          <p:cNvPr id="4" name="직사각형 23"/>
          <p:cNvSpPr/>
          <p:nvPr/>
        </p:nvSpPr>
        <p:spPr>
          <a:xfrm>
            <a:off x="539552" y="609773"/>
            <a:ext cx="338437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4-2. </a:t>
            </a:r>
            <a:r>
              <a:rPr lang="ko-KR" altLang="en-US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모델 활용 방안</a:t>
            </a:r>
            <a:endParaRPr kumimoji="0" lang="ko-KR" altLang="en-US" sz="16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1690031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ExtraBold" pitchFamily="50" charset="-127"/>
                <a:ea typeface="나눔스퀘어 ExtraBold" pitchFamily="50" charset="-127"/>
              </a:rPr>
              <a:t>04. </a:t>
            </a:r>
            <a:r>
              <a:rPr lang="ko-KR" altLang="en-US" dirty="0" smtClean="0"/>
              <a:t>결론</a:t>
            </a:r>
            <a:endParaRPr lang="ko-KR" altLang="en-US" dirty="0"/>
          </a:p>
        </p:txBody>
      </p:sp>
      <p:sp>
        <p:nvSpPr>
          <p:cNvPr id="6" name="직사각형 23"/>
          <p:cNvSpPr/>
          <p:nvPr/>
        </p:nvSpPr>
        <p:spPr>
          <a:xfrm>
            <a:off x="539552" y="2787774"/>
            <a:ext cx="3384376" cy="4154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(</a:t>
            </a:r>
            <a:r>
              <a:rPr lang="ko-KR" altLang="en-US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대충 카카오톡 플러스친구 모양 넣는 슬라이드</a:t>
            </a:r>
            <a:r>
              <a:rPr lang="en-US" altLang="ko-KR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)</a:t>
            </a:r>
            <a:endParaRPr kumimoji="0" lang="ko-KR" altLang="en-US" sz="14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  <p:sp>
        <p:nvSpPr>
          <p:cNvPr id="5" name="직사각형 23"/>
          <p:cNvSpPr/>
          <p:nvPr/>
        </p:nvSpPr>
        <p:spPr>
          <a:xfrm>
            <a:off x="539552" y="609773"/>
            <a:ext cx="338437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4-2. </a:t>
            </a:r>
            <a:r>
              <a:rPr lang="ko-KR" altLang="en-US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모델 활용 방안</a:t>
            </a:r>
            <a:endParaRPr kumimoji="0" lang="ko-KR" altLang="en-US" sz="16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4053057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ExtraBold" pitchFamily="50" charset="-127"/>
                <a:ea typeface="나눔스퀘어 ExtraBold" pitchFamily="50" charset="-127"/>
              </a:rPr>
              <a:t>04. </a:t>
            </a:r>
            <a:r>
              <a:rPr lang="ko-KR" altLang="en-US" dirty="0" smtClean="0"/>
              <a:t>결론</a:t>
            </a:r>
            <a:endParaRPr lang="ko-KR" altLang="en-US" dirty="0"/>
          </a:p>
        </p:txBody>
      </p:sp>
      <p:sp>
        <p:nvSpPr>
          <p:cNvPr id="6" name="직사각형 23"/>
          <p:cNvSpPr/>
          <p:nvPr/>
        </p:nvSpPr>
        <p:spPr>
          <a:xfrm>
            <a:off x="539552" y="2787774"/>
            <a:ext cx="3384376" cy="4154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(</a:t>
            </a:r>
            <a:r>
              <a:rPr lang="ko-KR" altLang="en-US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대충 </a:t>
            </a:r>
            <a:r>
              <a:rPr lang="ko-KR" altLang="en-US" sz="1400" b="1" spc="-150" dirty="0" err="1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어플</a:t>
            </a:r>
            <a:r>
              <a:rPr lang="ko-KR" altLang="en-US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 모양 넣는 슬라이드</a:t>
            </a:r>
            <a:r>
              <a:rPr lang="en-US" altLang="ko-KR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)</a:t>
            </a:r>
            <a:endParaRPr kumimoji="0" lang="ko-KR" altLang="en-US" sz="14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  <p:sp>
        <p:nvSpPr>
          <p:cNvPr id="5" name="직사각형 23"/>
          <p:cNvSpPr/>
          <p:nvPr/>
        </p:nvSpPr>
        <p:spPr>
          <a:xfrm>
            <a:off x="539552" y="609773"/>
            <a:ext cx="338437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4-2. </a:t>
            </a:r>
            <a:r>
              <a:rPr lang="ko-KR" altLang="en-US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모델 활용 방안</a:t>
            </a:r>
            <a:endParaRPr kumimoji="0" lang="ko-KR" altLang="en-US" sz="16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36273444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835696" y="2139702"/>
            <a:ext cx="5472608" cy="814488"/>
          </a:xfrm>
        </p:spPr>
        <p:txBody>
          <a:bodyPr/>
          <a:lstStyle/>
          <a:p>
            <a:r>
              <a:rPr lang="en-US" altLang="ko-KR" dirty="0" smtClean="0"/>
              <a:t>THANK YOU !</a:t>
            </a:r>
            <a:endParaRPr lang="ko-KR" altLang="en-US" dirty="0">
              <a:solidFill>
                <a:srgbClr val="3760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87515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68005"/>
            <a:ext cx="499120" cy="4991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803624"/>
            <a:ext cx="504056" cy="504056"/>
          </a:xfrm>
          <a:prstGeom prst="rect">
            <a:avLst/>
          </a:prstGeom>
        </p:spPr>
      </p:pic>
      <p:sp>
        <p:nvSpPr>
          <p:cNvPr id="4" name="직사각형 23"/>
          <p:cNvSpPr/>
          <p:nvPr/>
        </p:nvSpPr>
        <p:spPr>
          <a:xfrm>
            <a:off x="179512" y="212036"/>
            <a:ext cx="3384376" cy="4154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(</a:t>
            </a:r>
            <a:r>
              <a:rPr lang="ko-KR" altLang="en-US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대충 아이콘 모아두는 슬라이드</a:t>
            </a:r>
            <a:r>
              <a:rPr lang="en-US" altLang="ko-KR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)</a:t>
            </a:r>
            <a:endParaRPr kumimoji="0" lang="ko-KR" altLang="en-US" sz="14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80" y="3463023"/>
            <a:ext cx="586881" cy="5868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819535"/>
            <a:ext cx="792088" cy="7920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643215"/>
            <a:ext cx="518146" cy="51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1509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모서리가 둥근 직사각형 84"/>
          <p:cNvSpPr/>
          <p:nvPr/>
        </p:nvSpPr>
        <p:spPr>
          <a:xfrm>
            <a:off x="4312444" y="1328874"/>
            <a:ext cx="518510" cy="421726"/>
          </a:xfrm>
          <a:prstGeom prst="roundRect">
            <a:avLst/>
          </a:prstGeom>
          <a:solidFill>
            <a:srgbClr val="376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01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79712" y="1059582"/>
            <a:ext cx="1944216" cy="713234"/>
          </a:xfrm>
        </p:spPr>
        <p:txBody>
          <a:bodyPr/>
          <a:lstStyle/>
          <a:p>
            <a:r>
              <a:rPr lang="en-US" altLang="ko-KR" sz="2800" spc="-150" dirty="0" smtClean="0">
                <a:solidFill>
                  <a:srgbClr val="37609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Contents</a:t>
            </a:r>
            <a:endParaRPr lang="ko-KR" altLang="en-US" sz="2800" spc="-150" dirty="0">
              <a:solidFill>
                <a:srgbClr val="376091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4074871" y="1203597"/>
            <a:ext cx="0" cy="2952329"/>
          </a:xfrm>
          <a:prstGeom prst="line">
            <a:avLst/>
          </a:prstGeom>
          <a:ln w="38100" cap="rnd">
            <a:solidFill>
              <a:schemeClr val="tx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4860032" y="1077580"/>
            <a:ext cx="28083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추진 개요</a:t>
            </a:r>
            <a:endParaRPr lang="en-US" altLang="ko-KR" dirty="0" smtClean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>
              <a:lnSpc>
                <a:spcPct val="250000"/>
              </a:lnSpc>
            </a:pPr>
            <a:r>
              <a:rPr lang="ko-KR" altLang="en-US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데이터 분석</a:t>
            </a:r>
            <a:endParaRPr lang="en-US" altLang="ko-KR" dirty="0" smtClean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>
              <a:lnSpc>
                <a:spcPct val="250000"/>
              </a:lnSpc>
            </a:pPr>
            <a:r>
              <a:rPr lang="ko-KR" altLang="en-US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모델 수립</a:t>
            </a:r>
            <a:endParaRPr lang="en-US" altLang="ko-KR" dirty="0" smtClean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>
              <a:lnSpc>
                <a:spcPct val="250000"/>
              </a:lnSpc>
            </a:pPr>
            <a:r>
              <a:rPr lang="ko-KR" altLang="en-US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결론</a:t>
            </a:r>
            <a:endParaRPr lang="en-US" altLang="ko-KR" dirty="0" smtClean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312444" y="2013684"/>
            <a:ext cx="518510" cy="421726"/>
          </a:xfrm>
          <a:prstGeom prst="roundRect">
            <a:avLst/>
          </a:prstGeom>
          <a:solidFill>
            <a:srgbClr val="376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312444" y="2706334"/>
            <a:ext cx="518510" cy="421726"/>
          </a:xfrm>
          <a:prstGeom prst="roundRect">
            <a:avLst/>
          </a:prstGeom>
          <a:solidFill>
            <a:srgbClr val="376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312444" y="3398205"/>
            <a:ext cx="518510" cy="421726"/>
          </a:xfrm>
          <a:prstGeom prst="roundRect">
            <a:avLst/>
          </a:prstGeom>
          <a:solidFill>
            <a:srgbClr val="376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04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450596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30655" y="2143125"/>
            <a:ext cx="4882690" cy="788665"/>
          </a:xfrm>
          <a:prstGeom prst="roundRect">
            <a:avLst/>
          </a:prstGeom>
          <a:noFill/>
          <a:ln cap="rnd">
            <a:noFill/>
          </a:ln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나눔스퀘어라운드 ExtraBold" pitchFamily="50" charset="-127"/>
                <a:ea typeface="나눔스퀘어라운드 ExtraBold" pitchFamily="50" charset="-127"/>
              </a:rPr>
              <a:t>추진 </a:t>
            </a:r>
            <a:r>
              <a:rPr lang="ko-KR" altLang="en-US" sz="3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개요</a:t>
            </a:r>
            <a:endParaRPr lang="ko-KR" altLang="en-US" sz="360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294967295"/>
          </p:nvPr>
        </p:nvSpPr>
        <p:spPr>
          <a:xfrm>
            <a:off x="2988568" y="1635646"/>
            <a:ext cx="719336" cy="576064"/>
          </a:xfrm>
          <a:prstGeom prst="roundRect">
            <a:avLst/>
          </a:prstGeom>
          <a:solidFill>
            <a:srgbClr val="376091"/>
          </a:solidFill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altLang="ko-KR" sz="3000" dirty="0" smtClean="0">
                <a:solidFill>
                  <a:schemeClr val="tx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01</a:t>
            </a:r>
            <a:endParaRPr lang="ko-KR" altLang="en-US" sz="3000" dirty="0">
              <a:solidFill>
                <a:schemeClr val="tx1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726098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ExtraBold" pitchFamily="50" charset="-127"/>
                <a:ea typeface="나눔스퀘어 ExtraBold" pitchFamily="50" charset="-127"/>
              </a:rPr>
              <a:t>01. </a:t>
            </a:r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추진 개요</a:t>
            </a:r>
            <a:endParaRPr lang="ko-KR" altLang="en-US" dirty="0"/>
          </a:p>
        </p:txBody>
      </p:sp>
      <p:sp>
        <p:nvSpPr>
          <p:cNvPr id="6" name="직사각형 23"/>
          <p:cNvSpPr/>
          <p:nvPr/>
        </p:nvSpPr>
        <p:spPr>
          <a:xfrm>
            <a:off x="539552" y="2787774"/>
            <a:ext cx="3384376" cy="4154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(</a:t>
            </a:r>
            <a:r>
              <a:rPr lang="ko-KR" altLang="en-US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대충 신문 내용  스크랩하는 슬라이드</a:t>
            </a:r>
            <a:r>
              <a:rPr lang="en-US" altLang="ko-KR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)</a:t>
            </a:r>
            <a:endParaRPr kumimoji="0" lang="ko-KR" altLang="en-US" sz="14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  <p:sp>
        <p:nvSpPr>
          <p:cNvPr id="4" name="직사각형 23"/>
          <p:cNvSpPr/>
          <p:nvPr/>
        </p:nvSpPr>
        <p:spPr>
          <a:xfrm>
            <a:off x="539552" y="609773"/>
            <a:ext cx="338437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1-1. </a:t>
            </a:r>
            <a:r>
              <a:rPr lang="ko-KR" altLang="en-US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현황 파악</a:t>
            </a:r>
            <a:endParaRPr kumimoji="0" lang="ko-KR" altLang="en-US" sz="16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11894755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ExtraBold" pitchFamily="50" charset="-127"/>
                <a:ea typeface="나눔스퀘어 ExtraBold" pitchFamily="50" charset="-127"/>
              </a:rPr>
              <a:t>01. </a:t>
            </a:r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추진 개요</a:t>
            </a:r>
            <a:endParaRPr lang="ko-KR" altLang="en-US" dirty="0"/>
          </a:p>
        </p:txBody>
      </p:sp>
      <p:sp>
        <p:nvSpPr>
          <p:cNvPr id="6" name="직사각형 23"/>
          <p:cNvSpPr/>
          <p:nvPr/>
        </p:nvSpPr>
        <p:spPr>
          <a:xfrm>
            <a:off x="539552" y="2571750"/>
            <a:ext cx="3384376" cy="4154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(</a:t>
            </a:r>
            <a:r>
              <a:rPr lang="ko-KR" altLang="en-US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대충 사례 보여주는 슬라이드</a:t>
            </a:r>
            <a:r>
              <a:rPr lang="en-US" altLang="ko-KR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)</a:t>
            </a:r>
            <a:endParaRPr kumimoji="0" lang="ko-KR" altLang="en-US" sz="14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  <p:sp>
        <p:nvSpPr>
          <p:cNvPr id="4" name="직사각형 23"/>
          <p:cNvSpPr/>
          <p:nvPr/>
        </p:nvSpPr>
        <p:spPr>
          <a:xfrm>
            <a:off x="539552" y="609773"/>
            <a:ext cx="338437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1-1. </a:t>
            </a:r>
            <a:r>
              <a:rPr lang="ko-KR" altLang="en-US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현황 파악</a:t>
            </a:r>
            <a:endParaRPr kumimoji="0" lang="ko-KR" altLang="en-US" sz="16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22652904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ExtraBold" pitchFamily="50" charset="-127"/>
                <a:ea typeface="나눔스퀘어 ExtraBold" pitchFamily="50" charset="-127"/>
              </a:rPr>
              <a:t>01. </a:t>
            </a:r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추진 개요</a:t>
            </a:r>
            <a:endParaRPr lang="ko-KR" altLang="en-US" dirty="0"/>
          </a:p>
        </p:txBody>
      </p:sp>
      <p:sp>
        <p:nvSpPr>
          <p:cNvPr id="6" name="직사각형 23"/>
          <p:cNvSpPr/>
          <p:nvPr/>
        </p:nvSpPr>
        <p:spPr>
          <a:xfrm>
            <a:off x="539552" y="2571750"/>
            <a:ext cx="3384376" cy="4154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(</a:t>
            </a:r>
            <a:r>
              <a:rPr lang="ko-KR" altLang="en-US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대충 </a:t>
            </a:r>
            <a:r>
              <a:rPr lang="ko-KR" altLang="en-US" sz="1400" b="1" spc="-150" dirty="0" err="1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주정차</a:t>
            </a:r>
            <a:r>
              <a:rPr lang="ko-KR" altLang="en-US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 위반 건수 보여주는 슬라이드</a:t>
            </a:r>
            <a:r>
              <a:rPr lang="en-US" altLang="ko-KR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)</a:t>
            </a:r>
            <a:endParaRPr kumimoji="0" lang="ko-KR" altLang="en-US" sz="14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  <p:sp>
        <p:nvSpPr>
          <p:cNvPr id="4" name="직사각형 23"/>
          <p:cNvSpPr/>
          <p:nvPr/>
        </p:nvSpPr>
        <p:spPr>
          <a:xfrm>
            <a:off x="539552" y="609773"/>
            <a:ext cx="446449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1-1. </a:t>
            </a:r>
            <a:r>
              <a:rPr lang="ko-KR" altLang="en-US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현황 파악 </a:t>
            </a:r>
            <a:r>
              <a:rPr lang="en-US" altLang="ko-KR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: Power BI</a:t>
            </a:r>
            <a:r>
              <a:rPr lang="ko-KR" altLang="en-US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를 활용한 </a:t>
            </a:r>
            <a:r>
              <a:rPr lang="ko-KR" altLang="en-US" sz="1600" b="1" spc="-150" dirty="0" err="1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주정차</a:t>
            </a:r>
            <a:r>
              <a:rPr lang="ko-KR" altLang="en-US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 위반 건수 분석</a:t>
            </a:r>
            <a:endParaRPr kumimoji="0" lang="ko-KR" altLang="en-US" sz="16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1803129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>
            <a:off x="4770024" y="3103633"/>
            <a:ext cx="648072" cy="392772"/>
          </a:xfrm>
          <a:prstGeom prst="roundRect">
            <a:avLst/>
          </a:prstGeom>
          <a:solidFill>
            <a:srgbClr val="376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770024" y="1658236"/>
            <a:ext cx="648072" cy="392772"/>
          </a:xfrm>
          <a:prstGeom prst="roundRect">
            <a:avLst/>
          </a:prstGeom>
          <a:solidFill>
            <a:srgbClr val="376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770024" y="4067232"/>
            <a:ext cx="648072" cy="392772"/>
          </a:xfrm>
          <a:prstGeom prst="roundRect">
            <a:avLst/>
          </a:prstGeom>
          <a:solidFill>
            <a:srgbClr val="376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ExtraBold" pitchFamily="50" charset="-127"/>
                <a:ea typeface="나눔스퀘어 ExtraBold" pitchFamily="50" charset="-127"/>
              </a:rPr>
              <a:t>01. </a:t>
            </a:r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추진 개요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699835"/>
              </p:ext>
            </p:extLst>
          </p:nvPr>
        </p:nvGraphicFramePr>
        <p:xfrm>
          <a:off x="495252" y="1563638"/>
          <a:ext cx="3528392" cy="3168353"/>
        </p:xfrm>
        <a:graphic>
          <a:graphicData uri="http://schemas.openxmlformats.org/drawingml/2006/table">
            <a:tbl>
              <a:tblPr firstRow="1" bandCol="1">
                <a:tableStyleId>{5C22544A-7EE6-4342-B048-85BDC9FD1C3A}</a:tableStyleId>
              </a:tblPr>
              <a:tblGrid>
                <a:gridCol w="530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38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2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20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387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순위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760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키워드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760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순위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760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키워드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760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6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1</a:t>
                      </a:r>
                      <a:endParaRPr lang="en-US" altLang="ko-KR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스타필드</a:t>
                      </a:r>
                      <a:endParaRPr lang="ko-KR" altLang="en-US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11</a:t>
                      </a:r>
                      <a:endParaRPr lang="en-US" altLang="ko-KR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진해구</a:t>
                      </a:r>
                      <a:endParaRPr lang="ko-KR" altLang="en-US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2</a:t>
                      </a:r>
                      <a:endParaRPr lang="en-US" altLang="ko-KR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rgbClr val="FFC000"/>
                          </a:solidFill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주차</a:t>
                      </a:r>
                      <a:endParaRPr lang="ko-KR" altLang="en-US" sz="1200" b="1" i="0" u="none" strike="noStrike" dirty="0">
                        <a:solidFill>
                          <a:srgbClr val="FFC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12</a:t>
                      </a:r>
                      <a:endParaRPr lang="en-US" altLang="ko-KR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rgbClr val="FFC000"/>
                          </a:solidFill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차량</a:t>
                      </a:r>
                      <a:endParaRPr lang="ko-KR" altLang="en-US" sz="1200" b="1" i="0" u="none" strike="noStrike" dirty="0">
                        <a:solidFill>
                          <a:srgbClr val="FFC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3</a:t>
                      </a:r>
                      <a:endParaRPr lang="en-US" altLang="ko-KR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북면</a:t>
                      </a:r>
                      <a:endParaRPr lang="ko-KR" altLang="en-US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13</a:t>
                      </a:r>
                      <a:endParaRPr lang="en-US" altLang="ko-KR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인도</a:t>
                      </a:r>
                      <a:endParaRPr lang="ko-KR" altLang="en-US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4</a:t>
                      </a:r>
                      <a:endParaRPr lang="en-US" altLang="ko-KR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rgbClr val="FFC000"/>
                          </a:solidFill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불법주차</a:t>
                      </a:r>
                      <a:endParaRPr lang="ko-KR" altLang="en-US" sz="1200" b="1" i="0" u="none" strike="noStrike" dirty="0">
                        <a:solidFill>
                          <a:srgbClr val="FFC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14</a:t>
                      </a:r>
                      <a:endParaRPr lang="en-US" altLang="ko-KR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도로</a:t>
                      </a:r>
                      <a:endParaRPr lang="ko-KR" altLang="en-US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5</a:t>
                      </a:r>
                      <a:endParaRPr lang="en-US" altLang="ko-KR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rgbClr val="FFC000"/>
                          </a:solidFill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주차단속</a:t>
                      </a:r>
                      <a:endParaRPr lang="ko-KR" altLang="en-US" sz="1200" b="1" i="0" u="none" strike="noStrike" dirty="0">
                        <a:solidFill>
                          <a:srgbClr val="FFC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15</a:t>
                      </a:r>
                      <a:endParaRPr lang="en-US" altLang="ko-KR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소음</a:t>
                      </a:r>
                      <a:endParaRPr lang="ko-KR" altLang="en-US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6</a:t>
                      </a:r>
                      <a:endParaRPr lang="en-US" altLang="ko-KR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버스</a:t>
                      </a:r>
                      <a:endParaRPr lang="ko-KR" altLang="en-US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16</a:t>
                      </a:r>
                      <a:endParaRPr lang="en-US" altLang="ko-KR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가로등</a:t>
                      </a:r>
                      <a:endParaRPr lang="ko-KR" altLang="en-US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7</a:t>
                      </a:r>
                      <a:endParaRPr lang="en-US" altLang="ko-KR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공원</a:t>
                      </a:r>
                      <a:endParaRPr lang="ko-KR" altLang="en-US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17</a:t>
                      </a:r>
                      <a:endParaRPr lang="en-US" altLang="ko-KR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송전탑</a:t>
                      </a:r>
                      <a:endParaRPr lang="ko-KR" altLang="en-US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8</a:t>
                      </a:r>
                      <a:endParaRPr lang="en-US" altLang="ko-KR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아파트</a:t>
                      </a:r>
                      <a:endParaRPr lang="ko-KR" altLang="en-US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18</a:t>
                      </a:r>
                      <a:endParaRPr lang="en-US" altLang="ko-KR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안전</a:t>
                      </a:r>
                      <a:endParaRPr lang="ko-KR" altLang="en-US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9</a:t>
                      </a:r>
                      <a:endParaRPr lang="en-US" altLang="ko-KR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rgbClr val="FFC000"/>
                          </a:solidFill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주차장</a:t>
                      </a:r>
                      <a:endParaRPr lang="ko-KR" altLang="en-US" sz="1200" b="1" i="0" u="none" strike="noStrike" dirty="0">
                        <a:solidFill>
                          <a:srgbClr val="FFC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19</a:t>
                      </a:r>
                      <a:endParaRPr lang="en-US" altLang="ko-KR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쓰레기</a:t>
                      </a:r>
                      <a:endParaRPr lang="ko-KR" altLang="en-US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28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10</a:t>
                      </a:r>
                      <a:endParaRPr lang="en-US" altLang="ko-KR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공사</a:t>
                      </a:r>
                      <a:endParaRPr lang="ko-KR" altLang="en-US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20</a:t>
                      </a:r>
                      <a:endParaRPr lang="en-US" altLang="ko-KR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자전거</a:t>
                      </a:r>
                      <a:endParaRPr lang="ko-KR" altLang="en-US" sz="1200" b="0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23"/>
          <p:cNvSpPr/>
          <p:nvPr/>
        </p:nvSpPr>
        <p:spPr>
          <a:xfrm>
            <a:off x="539552" y="1148140"/>
            <a:ext cx="3384376" cy="4154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최근 </a:t>
            </a:r>
            <a:r>
              <a:rPr lang="en-US" altLang="ko-KR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5</a:t>
            </a:r>
            <a:r>
              <a:rPr lang="ko-KR" altLang="en-US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년 </a:t>
            </a:r>
            <a:r>
              <a:rPr lang="en-US" altLang="ko-KR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TOP 20 </a:t>
            </a:r>
            <a:r>
              <a:rPr lang="ko-KR" altLang="en-US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키워드</a:t>
            </a:r>
            <a:endParaRPr kumimoji="0" lang="ko-KR" altLang="en-US" sz="14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70024" y="3585432"/>
            <a:ext cx="648072" cy="392772"/>
          </a:xfrm>
          <a:prstGeom prst="roundRect">
            <a:avLst/>
          </a:prstGeom>
          <a:solidFill>
            <a:srgbClr val="376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770024" y="2621834"/>
            <a:ext cx="648072" cy="392772"/>
          </a:xfrm>
          <a:prstGeom prst="roundRect">
            <a:avLst/>
          </a:prstGeom>
          <a:solidFill>
            <a:srgbClr val="376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770024" y="2140035"/>
            <a:ext cx="648072" cy="392772"/>
          </a:xfrm>
          <a:prstGeom prst="roundRect">
            <a:avLst/>
          </a:prstGeom>
          <a:solidFill>
            <a:srgbClr val="376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23"/>
          <p:cNvSpPr/>
          <p:nvPr/>
        </p:nvSpPr>
        <p:spPr>
          <a:xfrm>
            <a:off x="4671012" y="1148140"/>
            <a:ext cx="2630189" cy="4154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연도별 </a:t>
            </a:r>
            <a:r>
              <a:rPr lang="en-US" altLang="ko-KR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TOP 5 </a:t>
            </a:r>
            <a:r>
              <a:rPr lang="ko-KR" altLang="en-US" sz="14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키워드</a:t>
            </a:r>
            <a:endParaRPr kumimoji="0" lang="ko-KR" altLang="en-US" sz="14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834589"/>
              </p:ext>
            </p:extLst>
          </p:nvPr>
        </p:nvGraphicFramePr>
        <p:xfrm>
          <a:off x="4716016" y="1633566"/>
          <a:ext cx="3888434" cy="2882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3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49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9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49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9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49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65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spc="-100" baseline="0" dirty="0">
                          <a:solidFill>
                            <a:schemeClr val="tx1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2014</a:t>
                      </a:r>
                      <a:endParaRPr lang="en-US" altLang="ko-KR" sz="1400" b="1" i="0" u="none" strike="noStrike" spc="-100" baseline="0" dirty="0">
                        <a:solidFill>
                          <a:schemeClr val="tx1"/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u="none" strike="noStrike" spc="-100" baseline="0" dirty="0">
                          <a:solidFill>
                            <a:srgbClr val="FFC000"/>
                          </a:solidFill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주차</a:t>
                      </a:r>
                      <a:endParaRPr lang="ko-KR" altLang="en-US" sz="1200" b="1" i="0" u="none" strike="noStrike" spc="-100" baseline="0" dirty="0">
                        <a:solidFill>
                          <a:srgbClr val="FFC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FB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u="none" strike="noStrike" spc="-100" baseline="0" dirty="0">
                          <a:solidFill>
                            <a:srgbClr val="FFC000"/>
                          </a:solidFill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주차단속</a:t>
                      </a:r>
                      <a:endParaRPr lang="ko-KR" altLang="en-US" sz="1200" b="1" i="0" u="none" strike="noStrike" spc="-100" baseline="0" dirty="0">
                        <a:solidFill>
                          <a:srgbClr val="FFC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FB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spc="-100" baseline="0" dirty="0"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북면</a:t>
                      </a:r>
                      <a:endParaRPr lang="ko-KR" altLang="en-US" sz="12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FB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spc="-100" baseline="0" dirty="0"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아파트</a:t>
                      </a:r>
                      <a:endParaRPr lang="ko-KR" altLang="en-US" sz="12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FB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spc="-100" baseline="0" dirty="0">
                          <a:solidFill>
                            <a:srgbClr val="FFC000"/>
                          </a:solidFill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불법주차</a:t>
                      </a:r>
                      <a:endParaRPr lang="ko-KR" altLang="en-US" sz="1200" b="1" i="0" u="none" strike="noStrike" spc="-100" baseline="0" dirty="0">
                        <a:solidFill>
                          <a:srgbClr val="FFC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FB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5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spc="-100" baseline="0" dirty="0">
                          <a:solidFill>
                            <a:schemeClr val="tx1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2015</a:t>
                      </a:r>
                      <a:endParaRPr lang="en-US" altLang="ko-KR" sz="1400" b="1" i="0" u="none" strike="noStrike" spc="-100" baseline="0" dirty="0">
                        <a:solidFill>
                          <a:schemeClr val="tx1"/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spc="-100" baseline="0" dirty="0">
                          <a:solidFill>
                            <a:srgbClr val="FFC000"/>
                          </a:solidFill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주차</a:t>
                      </a:r>
                      <a:endParaRPr lang="ko-KR" altLang="en-US" sz="1200" b="1" i="0" u="none" strike="noStrike" spc="-100" baseline="0" dirty="0">
                        <a:solidFill>
                          <a:srgbClr val="FFC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FB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B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spc="-100" baseline="0" dirty="0"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버스</a:t>
                      </a:r>
                      <a:endParaRPr lang="ko-KR" altLang="en-US" sz="12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FB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B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spc="-100" baseline="0" dirty="0">
                          <a:solidFill>
                            <a:srgbClr val="FFC000"/>
                          </a:solidFill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불법주차</a:t>
                      </a:r>
                      <a:endParaRPr lang="ko-KR" altLang="en-US" sz="1200" b="1" i="0" u="none" strike="noStrike" spc="-100" baseline="0" dirty="0">
                        <a:solidFill>
                          <a:srgbClr val="FFC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FB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B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spc="-100" baseline="0" dirty="0">
                          <a:solidFill>
                            <a:srgbClr val="FFC000"/>
                          </a:solidFill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주차단속</a:t>
                      </a:r>
                      <a:endParaRPr lang="ko-KR" altLang="en-US" sz="1200" b="1" i="0" u="none" strike="noStrike" spc="-100" baseline="0" dirty="0">
                        <a:solidFill>
                          <a:srgbClr val="FFC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FB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B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spc="-100" baseline="0" dirty="0"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공사</a:t>
                      </a:r>
                      <a:endParaRPr lang="ko-KR" altLang="en-US" sz="12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FB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B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6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spc="-100" baseline="0" dirty="0">
                          <a:solidFill>
                            <a:schemeClr val="tx1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2016</a:t>
                      </a:r>
                      <a:endParaRPr lang="en-US" altLang="ko-KR" sz="1400" b="1" i="0" u="none" strike="noStrike" spc="-100" baseline="0" dirty="0">
                        <a:solidFill>
                          <a:schemeClr val="tx1"/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spc="-100" baseline="0" dirty="0"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북면</a:t>
                      </a:r>
                      <a:endParaRPr lang="ko-KR" altLang="en-US" sz="12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FB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B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spc="-100" baseline="0" dirty="0"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송전탑</a:t>
                      </a:r>
                      <a:endParaRPr lang="ko-KR" altLang="en-US" sz="12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FB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B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spc="-100" baseline="0" dirty="0">
                          <a:solidFill>
                            <a:srgbClr val="FFC000"/>
                          </a:solidFill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불법주차</a:t>
                      </a:r>
                      <a:endParaRPr lang="ko-KR" altLang="en-US" sz="1200" b="1" i="0" u="none" strike="noStrike" spc="-100" baseline="0" dirty="0">
                        <a:solidFill>
                          <a:srgbClr val="FFC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FB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B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spc="-100" baseline="0" dirty="0"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버스</a:t>
                      </a:r>
                      <a:endParaRPr lang="ko-KR" altLang="en-US" sz="12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FB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B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spc="-100" baseline="0" dirty="0">
                          <a:solidFill>
                            <a:srgbClr val="FFC000"/>
                          </a:solidFill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주차</a:t>
                      </a:r>
                      <a:endParaRPr lang="ko-KR" altLang="en-US" sz="1200" b="1" i="0" u="none" strike="noStrike" spc="-100" baseline="0" dirty="0">
                        <a:solidFill>
                          <a:srgbClr val="FFC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FB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B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5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spc="-100" baseline="0" dirty="0">
                          <a:solidFill>
                            <a:schemeClr val="tx1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2017</a:t>
                      </a:r>
                      <a:endParaRPr lang="en-US" altLang="ko-KR" sz="1400" b="1" i="0" u="none" strike="noStrike" spc="-100" baseline="0" dirty="0">
                        <a:solidFill>
                          <a:schemeClr val="tx1"/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spc="-100" baseline="0" dirty="0"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스타필드</a:t>
                      </a:r>
                      <a:endParaRPr lang="ko-KR" altLang="en-US" sz="12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FB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B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spc="-100" baseline="0" dirty="0">
                          <a:solidFill>
                            <a:srgbClr val="FFC000"/>
                          </a:solidFill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불법주차</a:t>
                      </a:r>
                      <a:endParaRPr lang="ko-KR" altLang="en-US" sz="1200" b="1" i="0" u="none" strike="noStrike" spc="-100" baseline="0" dirty="0">
                        <a:solidFill>
                          <a:srgbClr val="FFC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FB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B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spc="-100" baseline="0" dirty="0"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북면</a:t>
                      </a:r>
                      <a:endParaRPr lang="ko-KR" altLang="en-US" sz="12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FB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B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spc="-100" baseline="0" dirty="0"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버스</a:t>
                      </a:r>
                      <a:endParaRPr lang="ko-KR" altLang="en-US" sz="12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FB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B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spc="-100" baseline="0" dirty="0">
                          <a:solidFill>
                            <a:srgbClr val="FFC000"/>
                          </a:solidFill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주차단속</a:t>
                      </a:r>
                      <a:endParaRPr lang="ko-KR" altLang="en-US" sz="1200" b="1" i="0" u="none" strike="noStrike" spc="-100" baseline="0" dirty="0">
                        <a:solidFill>
                          <a:srgbClr val="FFC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FB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B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5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spc="-100" baseline="0" dirty="0">
                          <a:solidFill>
                            <a:schemeClr val="tx1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2018</a:t>
                      </a:r>
                      <a:endParaRPr lang="en-US" altLang="ko-KR" sz="1400" b="1" i="0" u="none" strike="noStrike" spc="-100" baseline="0" dirty="0">
                        <a:solidFill>
                          <a:schemeClr val="tx1"/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spc="-100" baseline="0" dirty="0"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북면</a:t>
                      </a:r>
                      <a:endParaRPr lang="ko-KR" altLang="en-US" sz="12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FB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B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spc="-100" baseline="0" dirty="0"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스타필드</a:t>
                      </a:r>
                      <a:endParaRPr lang="ko-KR" altLang="en-US" sz="12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FB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B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spc="-100" baseline="0" dirty="0">
                          <a:solidFill>
                            <a:srgbClr val="FFC000"/>
                          </a:solidFill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주차</a:t>
                      </a:r>
                      <a:endParaRPr lang="ko-KR" altLang="en-US" sz="1200" b="1" i="0" u="none" strike="noStrike" spc="-100" baseline="0" dirty="0">
                        <a:solidFill>
                          <a:srgbClr val="FFC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FB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B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spc="-100" baseline="0" dirty="0"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버스</a:t>
                      </a:r>
                      <a:endParaRPr lang="ko-KR" altLang="en-US" sz="12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FB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B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spc="-100" baseline="0" dirty="0">
                          <a:solidFill>
                            <a:srgbClr val="FFC000"/>
                          </a:solidFill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불법주차</a:t>
                      </a:r>
                      <a:endParaRPr lang="ko-KR" altLang="en-US" sz="1200" b="1" i="0" u="none" strike="noStrike" spc="-100" baseline="0" dirty="0">
                        <a:solidFill>
                          <a:srgbClr val="FFC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FB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B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65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spc="-100" baseline="0" dirty="0">
                          <a:solidFill>
                            <a:schemeClr val="tx1"/>
                          </a:solidFill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2019</a:t>
                      </a:r>
                      <a:endParaRPr lang="en-US" altLang="ko-KR" sz="1400" b="1" i="0" u="none" strike="noStrike" spc="-100" baseline="0" dirty="0">
                        <a:solidFill>
                          <a:schemeClr val="tx1"/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spc="-100" baseline="0" dirty="0" err="1"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유니시티</a:t>
                      </a:r>
                      <a:endParaRPr lang="ko-KR" altLang="en-US" sz="12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FB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spc="-100" baseline="0" dirty="0"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버스</a:t>
                      </a:r>
                      <a:endParaRPr lang="ko-KR" altLang="en-US" sz="12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FB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spc="-100" baseline="0" dirty="0">
                          <a:solidFill>
                            <a:srgbClr val="FFC000"/>
                          </a:solidFill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주차</a:t>
                      </a:r>
                      <a:endParaRPr lang="ko-KR" altLang="en-US" sz="1200" b="1" i="0" u="none" strike="noStrike" spc="-100" baseline="0" dirty="0">
                        <a:solidFill>
                          <a:srgbClr val="FFC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FB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spc="-100" baseline="0" dirty="0">
                          <a:effectLst/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스타필드</a:t>
                      </a:r>
                      <a:endParaRPr lang="ko-KR" altLang="en-US" sz="12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FB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spc="-100" baseline="0" dirty="0">
                          <a:solidFill>
                            <a:srgbClr val="FFC000"/>
                          </a:solidFill>
                          <a:effectLst/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불법주차</a:t>
                      </a:r>
                      <a:endParaRPr lang="ko-KR" altLang="en-US" sz="1200" b="1" i="0" u="none" strike="noStrike" spc="-100" baseline="0" dirty="0">
                        <a:solidFill>
                          <a:srgbClr val="FFC000"/>
                        </a:solidFill>
                        <a:effectLst/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FB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467544" y="4734072"/>
            <a:ext cx="3581676" cy="40209"/>
          </a:xfrm>
          <a:prstGeom prst="rect">
            <a:avLst/>
          </a:prstGeom>
          <a:solidFill>
            <a:srgbClr val="376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23"/>
          <p:cNvSpPr/>
          <p:nvPr/>
        </p:nvSpPr>
        <p:spPr>
          <a:xfrm>
            <a:off x="539552" y="609773"/>
            <a:ext cx="338437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1-1. </a:t>
            </a:r>
            <a:r>
              <a:rPr lang="ko-KR" altLang="en-US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현황 파악 </a:t>
            </a:r>
            <a:r>
              <a:rPr lang="en-US" altLang="ko-KR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: </a:t>
            </a:r>
            <a:r>
              <a:rPr lang="ko-KR" altLang="en-US" sz="16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키워드 빈도수 분석</a:t>
            </a:r>
            <a:endParaRPr kumimoji="0" lang="ko-KR" altLang="en-US" sz="16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  <p:sp>
        <p:nvSpPr>
          <p:cNvPr id="16" name="직사각형 23"/>
          <p:cNvSpPr/>
          <p:nvPr/>
        </p:nvSpPr>
        <p:spPr>
          <a:xfrm>
            <a:off x="7268094" y="667480"/>
            <a:ext cx="1476672" cy="34624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1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맑은 고딕"/>
              </a:rPr>
              <a:t>출처 </a:t>
            </a:r>
            <a:r>
              <a:rPr lang="en-US" altLang="ko-KR" sz="11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맑은 고딕"/>
              </a:rPr>
              <a:t>: </a:t>
            </a:r>
            <a:r>
              <a:rPr lang="ko-KR" altLang="en-US" sz="11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맑은 고딕"/>
              </a:rPr>
              <a:t>창원시 </a:t>
            </a:r>
            <a:r>
              <a:rPr lang="en-US" altLang="ko-KR" sz="11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맑은 고딕"/>
              </a:rPr>
              <a:t>‘</a:t>
            </a:r>
            <a:r>
              <a:rPr lang="ko-KR" altLang="en-US" sz="11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맑은 고딕"/>
              </a:rPr>
              <a:t>시민의 소리</a:t>
            </a:r>
            <a:r>
              <a:rPr lang="en-US" altLang="ko-KR" sz="1100" b="1" spc="-15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맑은 고딕"/>
              </a:rPr>
              <a:t>’</a:t>
            </a:r>
            <a:endParaRPr kumimoji="0" lang="ko-KR" altLang="en-US" sz="1100" b="1" i="0" u="none" strike="noStrike" kern="1200" cap="none" spc="-150" normalizeH="0" baseline="0" dirty="0">
              <a:solidFill>
                <a:schemeClr val="bg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6088124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7609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2957</TotalTime>
  <Words>966</Words>
  <Application>Microsoft Office PowerPoint</Application>
  <PresentationFormat>화면 슬라이드 쇼(16:9)</PresentationFormat>
  <Paragraphs>340</Paragraphs>
  <Slides>39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6" baseType="lpstr">
      <vt:lpstr>나눔스퀘어 ExtraBold</vt:lpstr>
      <vt:lpstr>나눔스퀘어라운드 Bold</vt:lpstr>
      <vt:lpstr>나눔스퀘어라운드 ExtraBold</vt:lpstr>
      <vt:lpstr>맑은 고딕</vt:lpstr>
      <vt:lpstr>Arial</vt:lpstr>
      <vt:lpstr>Wingdings</vt:lpstr>
      <vt:lpstr>Office 테마</vt:lpstr>
      <vt:lpstr>PAPA PROJECT</vt:lpstr>
      <vt:lpstr>PowerPoint 프레젠테이션</vt:lpstr>
      <vt:lpstr>PowerPoint 프레젠테이션</vt:lpstr>
      <vt:lpstr>Contents</vt:lpstr>
      <vt:lpstr>추진 개요</vt:lpstr>
      <vt:lpstr>01. 추진 개요</vt:lpstr>
      <vt:lpstr>01. 추진 개요</vt:lpstr>
      <vt:lpstr>01. 추진 개요</vt:lpstr>
      <vt:lpstr>01. 추진 개요</vt:lpstr>
      <vt:lpstr>01. 추진 개요</vt:lpstr>
      <vt:lpstr>01. 추진 개요</vt:lpstr>
      <vt:lpstr>01. 추진 개요</vt:lpstr>
      <vt:lpstr>데이터 분석</vt:lpstr>
      <vt:lpstr>02. 데이터 분석</vt:lpstr>
      <vt:lpstr>02. 데이터 분석</vt:lpstr>
      <vt:lpstr>02. 데이터 분석</vt:lpstr>
      <vt:lpstr>02. 데이터 분석</vt:lpstr>
      <vt:lpstr>02. 데이터 분석</vt:lpstr>
      <vt:lpstr>02. 데이터 분석</vt:lpstr>
      <vt:lpstr>02. 데이터 분석</vt:lpstr>
      <vt:lpstr>02. 데이터 분석</vt:lpstr>
      <vt:lpstr>02. 데이터 분석</vt:lpstr>
      <vt:lpstr>02. 데이터 분석</vt:lpstr>
      <vt:lpstr>02. 데이터 분석</vt:lpstr>
      <vt:lpstr>02. 데이터 분석</vt:lpstr>
      <vt:lpstr>02. 데이터 분석</vt:lpstr>
      <vt:lpstr>02. 데이터 분석</vt:lpstr>
      <vt:lpstr>모델 수립</vt:lpstr>
      <vt:lpstr>03. 모델 수립</vt:lpstr>
      <vt:lpstr>03. 모델 수립</vt:lpstr>
      <vt:lpstr>03. 모델 수립</vt:lpstr>
      <vt:lpstr>결론</vt:lpstr>
      <vt:lpstr>04. 결론</vt:lpstr>
      <vt:lpstr>04. 결론</vt:lpstr>
      <vt:lpstr>04. 결론</vt:lpstr>
      <vt:lpstr>04. 결론</vt:lpstr>
      <vt:lpstr>04. 결론</vt:lpstr>
      <vt:lpstr>THANK YOU !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ssulgae ryusan</dc:creator>
  <cp:lastModifiedBy>김규동</cp:lastModifiedBy>
  <cp:revision>100</cp:revision>
  <dcterms:created xsi:type="dcterms:W3CDTF">2019-08-06T08:40:35Z</dcterms:created>
  <dcterms:modified xsi:type="dcterms:W3CDTF">2019-08-10T13:15:53Z</dcterms:modified>
</cp:coreProperties>
</file>